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4"/>
  </p:sldMasterIdLst>
  <p:notesMasterIdLst>
    <p:notesMasterId r:id="rId29"/>
  </p:notesMasterIdLst>
  <p:sldIdLst>
    <p:sldId id="256" r:id="rId5"/>
    <p:sldId id="332" r:id="rId6"/>
    <p:sldId id="260" r:id="rId7"/>
    <p:sldId id="297" r:id="rId8"/>
    <p:sldId id="271" r:id="rId9"/>
    <p:sldId id="348" r:id="rId10"/>
    <p:sldId id="300" r:id="rId11"/>
    <p:sldId id="305" r:id="rId12"/>
    <p:sldId id="311" r:id="rId13"/>
    <p:sldId id="334" r:id="rId14"/>
    <p:sldId id="267" r:id="rId15"/>
    <p:sldId id="321" r:id="rId16"/>
    <p:sldId id="318" r:id="rId17"/>
    <p:sldId id="322" r:id="rId18"/>
    <p:sldId id="329" r:id="rId19"/>
    <p:sldId id="325" r:id="rId20"/>
    <p:sldId id="261" r:id="rId21"/>
    <p:sldId id="331" r:id="rId22"/>
    <p:sldId id="350" r:id="rId23"/>
    <p:sldId id="349" r:id="rId24"/>
    <p:sldId id="338" r:id="rId25"/>
    <p:sldId id="343" r:id="rId26"/>
    <p:sldId id="342" r:id="rId27"/>
    <p:sldId id="278" r:id="rId28"/>
  </p:sldIdLst>
  <p:sldSz cx="9144000" cy="5143500" type="screen16x9"/>
  <p:notesSz cx="6858000" cy="9144000"/>
  <p:embeddedFontLst>
    <p:embeddedFont>
      <p:font typeface="Arvo" panose="020B060402020202020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Roboto Condensed" panose="02000000000000000000" pitchFamily="2" charset="0"/>
      <p:regular r:id="rId38"/>
      <p:bold r:id="rId39"/>
      <p:italic r:id="rId40"/>
      <p:boldItalic r:id="rId41"/>
    </p:embeddedFont>
    <p:embeddedFont>
      <p:font typeface="Roboto Condensed Light"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9BF2"/>
    <a:srgbClr val="FFA200"/>
    <a:srgbClr val="FFAE00"/>
    <a:srgbClr val="3067F2"/>
    <a:srgbClr val="FCDDC2"/>
    <a:srgbClr val="FCE1C2"/>
    <a:srgbClr val="F28F79"/>
    <a:srgbClr val="ED5C2F"/>
    <a:srgbClr val="363F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0A3866-AB1E-2A55-D749-B9CAA1FCFA20}" v="46" dt="2022-12-06T04:15:47.850"/>
    <p1510:client id="{36447FCA-0951-62EC-9097-E385EF385765}" v="3" dt="2022-12-06T03:04:15.302"/>
    <p1510:client id="{50A07754-67D3-EDCA-567D-580813CF932C}" v="1" dt="2022-12-06T00:49:50.737"/>
    <p1510:client id="{7C7FB78C-0770-B7E3-2D84-B4A3C42CE989}" v="16" dt="2022-12-06T01:29:17.511"/>
    <p1510:client id="{95A5DA6E-4199-F94E-EC0D-CA67DB94FE30}" v="1" dt="2022-12-06T17:15:29.636"/>
    <p1510:client id="{A2589482-9F99-42E5-485D-43D34113D927}" v="11" dt="2022-12-06T02:04:35.484"/>
    <p1510:client id="{C43F194E-291F-4D6C-AF65-E5284AB69072}" v="21772" dt="2022-12-07T00:41:46.218"/>
    <p1510:client id="{CB220066-5617-D69D-2CE3-AC35132F0B0B}" v="70" dt="2022-12-06T04:02:00.094"/>
    <p1510:client id="{D4C4EF91-8CFF-DC8D-A67A-2B620A3F5079}" v="7" dt="2022-12-06T02:06:12.750"/>
    <p1510:client id="{DDE51B89-3A56-68A4-BB2A-729D97D46BF9}" v="1" dt="2022-12-06T03:07:42.389"/>
    <p1510:client id="{DF030E14-F84C-969B-CDB3-FAC9C5EDEC24}" v="351" dt="2022-12-06T02:05:50.356"/>
    <p1510:client id="{F64B7465-E537-C3FB-BF1A-CDD1D94027A6}" v="4" dt="2022-12-06T22:37:19.219"/>
  </p1510:revLst>
</p1510:revInfo>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3792" autoAdjust="0"/>
  </p:normalViewPr>
  <p:slideViewPr>
    <p:cSldViewPr snapToGrid="0">
      <p:cViewPr>
        <p:scale>
          <a:sx n="100" d="100"/>
          <a:sy n="100" d="100"/>
        </p:scale>
        <p:origin x="272"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D88E7C-27B5-44CA-8736-493F4C93833F}" type="doc">
      <dgm:prSet loTypeId="urn:microsoft.com/office/officeart/2005/8/layout/vList6" loCatId="list" qsTypeId="urn:microsoft.com/office/officeart/2005/8/quickstyle/simple1" qsCatId="simple" csTypeId="urn:microsoft.com/office/officeart/2005/8/colors/colorful3" csCatId="colorful" phldr="1"/>
      <dgm:spPr/>
      <dgm:t>
        <a:bodyPr/>
        <a:lstStyle/>
        <a:p>
          <a:endParaRPr lang="en-IN"/>
        </a:p>
      </dgm:t>
    </dgm:pt>
    <dgm:pt modelId="{5CA92EF3-4FCD-4E86-8222-A6BD005F2725}">
      <dgm:prSet phldrT="[Text]" phldr="0" custT="1"/>
      <dgm:spPr/>
      <dgm:t>
        <a:bodyPr/>
        <a:lstStyle/>
        <a:p>
          <a:pPr algn="l"/>
          <a:r>
            <a:rPr lang="en-US" sz="1600" b="1" dirty="0">
              <a:latin typeface="Roboto Condensed"/>
              <a:ea typeface="Roboto Condensed"/>
              <a:cs typeface="Roboto Condensed"/>
            </a:rPr>
            <a:t>Dataset Limitation</a:t>
          </a:r>
        </a:p>
      </dgm:t>
    </dgm:pt>
    <dgm:pt modelId="{E94308BE-E61C-4278-845A-BAF186BA91D4}" type="parTrans" cxnId="{DAF76F7A-D24E-40EA-98FC-A9EF877772A9}">
      <dgm:prSet/>
      <dgm:spPr/>
      <dgm:t>
        <a:bodyPr/>
        <a:lstStyle/>
        <a:p>
          <a:pPr algn="l"/>
          <a:endParaRPr lang="en-IN" sz="1400" b="0">
            <a:latin typeface="Roboto Condensed" panose="02000000000000000000" pitchFamily="2" charset="0"/>
            <a:ea typeface="Roboto Condensed" panose="02000000000000000000" pitchFamily="2" charset="0"/>
          </a:endParaRPr>
        </a:p>
      </dgm:t>
    </dgm:pt>
    <dgm:pt modelId="{62795F69-29D8-4D33-A078-8A8D207F7999}" type="sibTrans" cxnId="{DAF76F7A-D24E-40EA-98FC-A9EF877772A9}">
      <dgm:prSet/>
      <dgm:spPr/>
      <dgm:t>
        <a:bodyPr/>
        <a:lstStyle/>
        <a:p>
          <a:pPr algn="l"/>
          <a:endParaRPr lang="en-IN" sz="1400" b="0">
            <a:latin typeface="Roboto Condensed" panose="02000000000000000000" pitchFamily="2" charset="0"/>
            <a:ea typeface="Roboto Condensed" panose="02000000000000000000" pitchFamily="2" charset="0"/>
          </a:endParaRPr>
        </a:p>
      </dgm:t>
    </dgm:pt>
    <dgm:pt modelId="{27EAB0A0-00CB-45B0-9390-7EF19380E09D}">
      <dgm:prSet phldrT="[Text]" custT="1"/>
      <dgm:spPr/>
      <dgm:t>
        <a:bodyPr/>
        <a:lstStyle/>
        <a:p>
          <a:pPr algn="l"/>
          <a:r>
            <a:rPr lang="en-US" sz="1600" b="1" dirty="0">
              <a:latin typeface="Roboto Condensed"/>
              <a:ea typeface="Roboto Condensed"/>
              <a:cs typeface="Roboto Condensed"/>
            </a:rPr>
            <a:t>Extreme/ Odd Cases</a:t>
          </a:r>
          <a:endParaRPr lang="en-IN" sz="1600" b="1" dirty="0">
            <a:latin typeface="Roboto Condensed"/>
            <a:ea typeface="Roboto Condensed"/>
            <a:cs typeface="Roboto Condensed"/>
          </a:endParaRPr>
        </a:p>
      </dgm:t>
    </dgm:pt>
    <dgm:pt modelId="{AC067990-5127-43EF-8A11-2423879A0235}" type="parTrans" cxnId="{ED528F73-8579-43E0-BF43-7C72EAC9E9EF}">
      <dgm:prSet/>
      <dgm:spPr/>
      <dgm:t>
        <a:bodyPr/>
        <a:lstStyle/>
        <a:p>
          <a:pPr algn="l"/>
          <a:endParaRPr lang="en-IN" sz="1400" b="0">
            <a:latin typeface="Roboto Condensed" panose="02000000000000000000" pitchFamily="2" charset="0"/>
            <a:ea typeface="Roboto Condensed" panose="02000000000000000000" pitchFamily="2" charset="0"/>
          </a:endParaRPr>
        </a:p>
      </dgm:t>
    </dgm:pt>
    <dgm:pt modelId="{5F2401EE-A2BE-44AE-ADC3-A3BFDF147183}" type="sibTrans" cxnId="{ED528F73-8579-43E0-BF43-7C72EAC9E9EF}">
      <dgm:prSet/>
      <dgm:spPr/>
      <dgm:t>
        <a:bodyPr/>
        <a:lstStyle/>
        <a:p>
          <a:pPr algn="l"/>
          <a:endParaRPr lang="en-IN" sz="1400" b="0">
            <a:latin typeface="Roboto Condensed" panose="02000000000000000000" pitchFamily="2" charset="0"/>
            <a:ea typeface="Roboto Condensed" panose="02000000000000000000" pitchFamily="2" charset="0"/>
          </a:endParaRPr>
        </a:p>
      </dgm:t>
    </dgm:pt>
    <dgm:pt modelId="{0CFFA193-3737-4675-A1F4-155BF4D2203D}">
      <dgm:prSet phldrT="[Text]" phldr="0" custT="1"/>
      <dgm:spPr>
        <a:solidFill>
          <a:srgbClr val="92A8C8">
            <a:tint val="40000"/>
            <a:alpha val="90000"/>
            <a:hueOff val="0"/>
            <a:satOff val="0"/>
            <a:lumOff val="0"/>
            <a:alphaOff val="0"/>
          </a:srgbClr>
        </a:solidFill>
        <a:ln w="25400" cap="flat" cmpd="sng" algn="ctr">
          <a:solidFill>
            <a:srgbClr val="92A8C8">
              <a:tint val="40000"/>
              <a:alpha val="90000"/>
              <a:hueOff val="0"/>
              <a:satOff val="0"/>
              <a:lumOff val="0"/>
              <a:alphaOff val="0"/>
            </a:srgbClr>
          </a:solidFill>
          <a:prstDash val="solid"/>
        </a:ln>
        <a:effectLst/>
      </dgm:spPr>
      <dgm:t>
        <a:bodyPr spcFirstLastPara="0" vert="horz" wrap="square" lIns="8890" tIns="8890" rIns="8890" bIns="8890" numCol="1" spcCol="1270" anchor="ctr" anchorCtr="0"/>
        <a:lstStyle/>
        <a:p>
          <a:pPr algn="l" rtl="0">
            <a:buNone/>
          </a:pPr>
          <a:r>
            <a:rPr lang="en" sz="1400" b="0" kern="1200">
              <a:latin typeface="Roboto Condensed"/>
              <a:ea typeface="Roboto Condensed"/>
              <a:cs typeface="Roboto Condensed"/>
            </a:rPr>
            <a:t>The </a:t>
          </a:r>
          <a:r>
            <a:rPr lang="en" sz="1400" b="0" kern="1200">
              <a:solidFill>
                <a:srgbClr val="263248">
                  <a:hueOff val="0"/>
                  <a:satOff val="0"/>
                  <a:lumOff val="0"/>
                  <a:alphaOff val="0"/>
                </a:srgbClr>
              </a:solidFill>
              <a:latin typeface="Roboto Condensed"/>
              <a:ea typeface="Roboto Condensed"/>
              <a:cs typeface="Roboto Condensed"/>
            </a:rPr>
            <a:t>model</a:t>
          </a:r>
          <a:r>
            <a:rPr lang="en" sz="1400" b="0" kern="1200">
              <a:latin typeface="Roboto Condensed"/>
              <a:ea typeface="Roboto Condensed"/>
              <a:cs typeface="Roboto Condensed"/>
            </a:rPr>
            <a:t> </a:t>
          </a:r>
          <a:r>
            <a:rPr lang="en" sz="1400" b="0" kern="1200">
              <a:latin typeface="Roboto Condensed"/>
              <a:ea typeface="Roboto Condensed"/>
              <a:cs typeface="Arial"/>
            </a:rPr>
            <a:t>may not work the best f</a:t>
          </a:r>
          <a:r>
            <a:rPr lang="en" sz="1400" b="0" kern="1200">
              <a:latin typeface="Roboto Condensed"/>
              <a:ea typeface="Roboto Condensed"/>
              <a:cs typeface="Roboto Condensed Light"/>
            </a:rPr>
            <a:t>or patients with</a:t>
          </a:r>
        </a:p>
      </dgm:t>
    </dgm:pt>
    <dgm:pt modelId="{26EB0159-19CA-4BCB-A384-7DAABAA82E20}" type="parTrans" cxnId="{93336D10-4634-4B9F-995A-9C98DF36A019}">
      <dgm:prSet/>
      <dgm:spPr/>
      <dgm:t>
        <a:bodyPr/>
        <a:lstStyle/>
        <a:p>
          <a:pPr algn="l"/>
          <a:endParaRPr lang="en-IN" sz="1400" b="0">
            <a:latin typeface="Roboto Condensed" panose="02000000000000000000" pitchFamily="2" charset="0"/>
            <a:ea typeface="Roboto Condensed" panose="02000000000000000000" pitchFamily="2" charset="0"/>
          </a:endParaRPr>
        </a:p>
      </dgm:t>
    </dgm:pt>
    <dgm:pt modelId="{DF7388D0-9544-4AF9-89BA-778DB3C625A3}" type="sibTrans" cxnId="{93336D10-4634-4B9F-995A-9C98DF36A019}">
      <dgm:prSet/>
      <dgm:spPr/>
      <dgm:t>
        <a:bodyPr/>
        <a:lstStyle/>
        <a:p>
          <a:pPr algn="l"/>
          <a:endParaRPr lang="en-IN" sz="1400" b="0">
            <a:latin typeface="Roboto Condensed" panose="02000000000000000000" pitchFamily="2" charset="0"/>
            <a:ea typeface="Roboto Condensed" panose="02000000000000000000" pitchFamily="2" charset="0"/>
          </a:endParaRPr>
        </a:p>
      </dgm:t>
    </dgm:pt>
    <dgm:pt modelId="{FDB19E95-64BC-4B2B-A10F-2EF3C80CE73A}">
      <dgm:prSet phldrT="[Text]" phldr="0" custT="1"/>
      <dgm:spPr/>
      <dgm:t>
        <a:bodyPr anchor="ctr"/>
        <a:lstStyle/>
        <a:p>
          <a:pPr algn="l" rtl="0">
            <a:buNone/>
          </a:pPr>
          <a:r>
            <a:rPr lang="en-US" sz="1400" b="0" dirty="0">
              <a:latin typeface="Roboto Condensed"/>
              <a:ea typeface="Roboto Condensed"/>
              <a:cs typeface="Roboto Condensed Light"/>
            </a:rPr>
            <a:t>Fails to include crucial socio-demographic information</a:t>
          </a:r>
        </a:p>
      </dgm:t>
    </dgm:pt>
    <dgm:pt modelId="{DE1C0F6A-8E0B-4EC9-8EB8-F832A4573884}" type="sibTrans" cxnId="{221B57F3-66EC-4910-898C-0E060A1CCC7D}">
      <dgm:prSet/>
      <dgm:spPr/>
      <dgm:t>
        <a:bodyPr/>
        <a:lstStyle/>
        <a:p>
          <a:pPr algn="l"/>
          <a:endParaRPr lang="en-IN" sz="1400" b="0">
            <a:latin typeface="Roboto Condensed" panose="02000000000000000000" pitchFamily="2" charset="0"/>
            <a:ea typeface="Roboto Condensed" panose="02000000000000000000" pitchFamily="2" charset="0"/>
          </a:endParaRPr>
        </a:p>
      </dgm:t>
    </dgm:pt>
    <dgm:pt modelId="{7BE60443-CD65-4F76-9403-9EAE0F609C0B}" type="parTrans" cxnId="{221B57F3-66EC-4910-898C-0E060A1CCC7D}">
      <dgm:prSet/>
      <dgm:spPr/>
      <dgm:t>
        <a:bodyPr/>
        <a:lstStyle/>
        <a:p>
          <a:pPr algn="l"/>
          <a:endParaRPr lang="en-IN" sz="1400" b="0">
            <a:latin typeface="Roboto Condensed" panose="02000000000000000000" pitchFamily="2" charset="0"/>
            <a:ea typeface="Roboto Condensed" panose="02000000000000000000" pitchFamily="2" charset="0"/>
          </a:endParaRPr>
        </a:p>
      </dgm:t>
    </dgm:pt>
    <dgm:pt modelId="{5326ACD7-AE9C-4335-A24A-C6F91A0F7BE8}">
      <dgm:prSet custT="1"/>
      <dgm:spPr/>
      <dgm:t>
        <a:bodyPr/>
        <a:lstStyle/>
        <a:p>
          <a:pPr algn="l" rtl="0"/>
          <a:r>
            <a:rPr lang="en-US" sz="1600" b="1" dirty="0">
              <a:latin typeface="Roboto Condensed"/>
              <a:ea typeface="Roboto Condensed"/>
              <a:cs typeface="Roboto Condensed Light"/>
            </a:rPr>
            <a:t>Infant Mortality Prediction</a:t>
          </a:r>
        </a:p>
      </dgm:t>
    </dgm:pt>
    <dgm:pt modelId="{42D26952-7FFB-44E3-B2E0-A9D69D0E380E}" type="parTrans" cxnId="{0CA245E0-D063-47C9-AA20-C1769D2246FE}">
      <dgm:prSet/>
      <dgm:spPr/>
      <dgm:t>
        <a:bodyPr/>
        <a:lstStyle/>
        <a:p>
          <a:pPr algn="l"/>
          <a:endParaRPr lang="en-IN" sz="1400" b="0">
            <a:latin typeface="Roboto Condensed" panose="02000000000000000000" pitchFamily="2" charset="0"/>
            <a:ea typeface="Roboto Condensed" panose="02000000000000000000" pitchFamily="2" charset="0"/>
          </a:endParaRPr>
        </a:p>
      </dgm:t>
    </dgm:pt>
    <dgm:pt modelId="{6AC13CD5-4E0F-4D63-AB1F-5FA2196A83C5}" type="sibTrans" cxnId="{0CA245E0-D063-47C9-AA20-C1769D2246FE}">
      <dgm:prSet/>
      <dgm:spPr/>
      <dgm:t>
        <a:bodyPr/>
        <a:lstStyle/>
        <a:p>
          <a:pPr algn="l"/>
          <a:endParaRPr lang="en-IN" sz="1400" b="0">
            <a:latin typeface="Roboto Condensed" panose="02000000000000000000" pitchFamily="2" charset="0"/>
            <a:ea typeface="Roboto Condensed" panose="02000000000000000000" pitchFamily="2" charset="0"/>
          </a:endParaRPr>
        </a:p>
      </dgm:t>
    </dgm:pt>
    <dgm:pt modelId="{F1A1F83D-F0CF-44A9-BA38-23CCCE68F906}">
      <dgm:prSet custT="1"/>
      <dgm:spPr>
        <a:solidFill>
          <a:srgbClr val="92A8C8">
            <a:tint val="40000"/>
            <a:alpha val="90000"/>
            <a:hueOff val="0"/>
            <a:satOff val="0"/>
            <a:lumOff val="0"/>
            <a:alphaOff val="0"/>
          </a:srgbClr>
        </a:solidFill>
        <a:ln w="25400" cap="flat" cmpd="sng" algn="ctr">
          <a:solidFill>
            <a:srgbClr val="92A8C8">
              <a:tint val="40000"/>
              <a:alpha val="90000"/>
              <a:hueOff val="0"/>
              <a:satOff val="0"/>
              <a:lumOff val="0"/>
              <a:alphaOff val="0"/>
            </a:srgbClr>
          </a:solidFill>
          <a:prstDash val="solid"/>
        </a:ln>
        <a:effectLst/>
      </dgm:spPr>
      <dgm:t>
        <a:bodyPr spcFirstLastPara="0" vert="horz" wrap="square" lIns="8890" tIns="8890" rIns="8890" bIns="8890" numCol="1" spcCol="1270" anchor="ctr" anchorCtr="0"/>
        <a:lstStyle/>
        <a:p>
          <a:pPr algn="l" rtl="0">
            <a:buNone/>
          </a:pPr>
          <a:r>
            <a:rPr lang="en" sz="1400" b="0" kern="1200" dirty="0">
              <a:solidFill>
                <a:srgbClr val="263248">
                  <a:hueOff val="0"/>
                  <a:satOff val="0"/>
                  <a:lumOff val="0"/>
                  <a:alphaOff val="0"/>
                </a:srgbClr>
              </a:solidFill>
              <a:latin typeface="Roboto Condensed"/>
              <a:ea typeface="Roboto Condensed"/>
              <a:cs typeface="Roboto Condensed Light"/>
            </a:rPr>
            <a:t>Model</a:t>
          </a:r>
          <a:r>
            <a:rPr lang="en" sz="1400" b="0" kern="1200" dirty="0">
              <a:latin typeface="Roboto Condensed"/>
              <a:ea typeface="Roboto Condensed"/>
              <a:cs typeface="Roboto Condensed"/>
            </a:rPr>
            <a:t> does not support infant mortality prediction</a:t>
          </a:r>
          <a:endParaRPr lang="en-US" sz="1400" b="0" kern="1200" dirty="0">
            <a:latin typeface="Roboto Condensed"/>
            <a:ea typeface="Roboto Condensed"/>
          </a:endParaRPr>
        </a:p>
      </dgm:t>
    </dgm:pt>
    <dgm:pt modelId="{3F5C66DB-598D-4250-9357-AAAC2FC6E99C}" type="parTrans" cxnId="{E89D2ACB-52BE-4FCF-87B5-31E28353ED6D}">
      <dgm:prSet/>
      <dgm:spPr/>
      <dgm:t>
        <a:bodyPr/>
        <a:lstStyle/>
        <a:p>
          <a:pPr algn="l"/>
          <a:endParaRPr lang="en-IN" sz="1400" b="0">
            <a:latin typeface="Roboto Condensed" panose="02000000000000000000" pitchFamily="2" charset="0"/>
            <a:ea typeface="Roboto Condensed" panose="02000000000000000000" pitchFamily="2" charset="0"/>
          </a:endParaRPr>
        </a:p>
      </dgm:t>
    </dgm:pt>
    <dgm:pt modelId="{413B7B5A-AD45-4757-A896-45AFE752038B}" type="sibTrans" cxnId="{E89D2ACB-52BE-4FCF-87B5-31E28353ED6D}">
      <dgm:prSet/>
      <dgm:spPr/>
      <dgm:t>
        <a:bodyPr/>
        <a:lstStyle/>
        <a:p>
          <a:pPr algn="l"/>
          <a:endParaRPr lang="en-IN" sz="1400" b="0">
            <a:latin typeface="Roboto Condensed" panose="02000000000000000000" pitchFamily="2" charset="0"/>
            <a:ea typeface="Roboto Condensed" panose="02000000000000000000" pitchFamily="2" charset="0"/>
          </a:endParaRPr>
        </a:p>
      </dgm:t>
    </dgm:pt>
    <dgm:pt modelId="{19AD56E9-2E40-4EAC-9461-5F39B2373B8A}">
      <dgm:prSet custT="1"/>
      <dgm:spPr/>
      <dgm:t>
        <a:bodyPr/>
        <a:lstStyle/>
        <a:p>
          <a:pPr algn="l"/>
          <a:r>
            <a:rPr lang="en" sz="1600" b="1" dirty="0">
              <a:latin typeface="Roboto Condensed"/>
              <a:ea typeface="Roboto Condensed"/>
              <a:cs typeface="Arial"/>
            </a:rPr>
            <a:t>Clustering</a:t>
          </a:r>
          <a:endParaRPr lang="en-US" sz="1600" b="1" dirty="0">
            <a:latin typeface="Roboto Condensed"/>
            <a:ea typeface="Roboto Condensed"/>
          </a:endParaRPr>
        </a:p>
      </dgm:t>
    </dgm:pt>
    <dgm:pt modelId="{83134A9E-2573-4383-9A42-7FDB3429FD8A}" type="parTrans" cxnId="{EB40A4B1-B33F-4B7C-81DE-C979F475EE47}">
      <dgm:prSet/>
      <dgm:spPr/>
      <dgm:t>
        <a:bodyPr/>
        <a:lstStyle/>
        <a:p>
          <a:pPr algn="l"/>
          <a:endParaRPr lang="en-IN" sz="1400" b="0">
            <a:latin typeface="Roboto Condensed" panose="02000000000000000000" pitchFamily="2" charset="0"/>
            <a:ea typeface="Roboto Condensed" panose="02000000000000000000" pitchFamily="2" charset="0"/>
          </a:endParaRPr>
        </a:p>
      </dgm:t>
    </dgm:pt>
    <dgm:pt modelId="{05050EFD-8F08-42EC-BC6D-739660F61CB5}" type="sibTrans" cxnId="{EB40A4B1-B33F-4B7C-81DE-C979F475EE47}">
      <dgm:prSet/>
      <dgm:spPr/>
      <dgm:t>
        <a:bodyPr/>
        <a:lstStyle/>
        <a:p>
          <a:pPr algn="l"/>
          <a:endParaRPr lang="en-IN" sz="1400" b="0">
            <a:latin typeface="Roboto Condensed" panose="02000000000000000000" pitchFamily="2" charset="0"/>
            <a:ea typeface="Roboto Condensed" panose="02000000000000000000" pitchFamily="2" charset="0"/>
          </a:endParaRPr>
        </a:p>
      </dgm:t>
    </dgm:pt>
    <dgm:pt modelId="{08D89B66-8B0A-4109-9DAA-53BA6F50D9B9}">
      <dgm:prSet custT="1"/>
      <dgm:spPr>
        <a:solidFill>
          <a:srgbClr val="92A8C8">
            <a:tint val="40000"/>
            <a:alpha val="90000"/>
            <a:hueOff val="0"/>
            <a:satOff val="0"/>
            <a:lumOff val="0"/>
            <a:alphaOff val="0"/>
          </a:srgbClr>
        </a:solidFill>
        <a:ln w="25400" cap="flat" cmpd="sng" algn="ctr">
          <a:solidFill>
            <a:srgbClr val="92A8C8">
              <a:tint val="40000"/>
              <a:alpha val="90000"/>
              <a:hueOff val="0"/>
              <a:satOff val="0"/>
              <a:lumOff val="0"/>
              <a:alphaOff val="0"/>
            </a:srgbClr>
          </a:solidFill>
          <a:prstDash val="solid"/>
        </a:ln>
        <a:effectLst/>
      </dgm:spPr>
      <dgm:t>
        <a:bodyPr spcFirstLastPara="0" vert="horz" wrap="square" lIns="8890" tIns="8890" rIns="8890" bIns="8890" numCol="1" spcCol="1270" anchor="ctr" anchorCtr="0"/>
        <a:lstStyle/>
        <a:p>
          <a:pPr marL="114300" lvl="1" indent="-114300" algn="l" defTabSz="622300" rtl="0">
            <a:lnSpc>
              <a:spcPct val="90000"/>
            </a:lnSpc>
            <a:spcBef>
              <a:spcPct val="0"/>
            </a:spcBef>
            <a:spcAft>
              <a:spcPct val="15000"/>
            </a:spcAft>
            <a:buNone/>
          </a:pPr>
          <a:r>
            <a:rPr lang="en" sz="1400" b="0" kern="1200" dirty="0">
              <a:solidFill>
                <a:srgbClr val="263248">
                  <a:hueOff val="0"/>
                  <a:satOff val="0"/>
                  <a:lumOff val="0"/>
                  <a:alphaOff val="0"/>
                </a:srgbClr>
              </a:solidFill>
              <a:latin typeface="Roboto Condensed"/>
              <a:ea typeface="Roboto Condensed"/>
              <a:cs typeface="Roboto Condensed Light"/>
            </a:rPr>
            <a:t>The nature of data does not support clustering</a:t>
          </a:r>
        </a:p>
      </dgm:t>
    </dgm:pt>
    <dgm:pt modelId="{DA014778-0213-49F6-A7C1-B5ACB770095E}" type="parTrans" cxnId="{77494B67-3D32-4F31-9C7B-1A426A6B33CE}">
      <dgm:prSet/>
      <dgm:spPr/>
      <dgm:t>
        <a:bodyPr/>
        <a:lstStyle/>
        <a:p>
          <a:endParaRPr lang="en-IN"/>
        </a:p>
      </dgm:t>
    </dgm:pt>
    <dgm:pt modelId="{FA520FD0-22CF-4560-828A-2483C8937F45}" type="sibTrans" cxnId="{77494B67-3D32-4F31-9C7B-1A426A6B33CE}">
      <dgm:prSet/>
      <dgm:spPr/>
      <dgm:t>
        <a:bodyPr/>
        <a:lstStyle/>
        <a:p>
          <a:endParaRPr lang="en-IN"/>
        </a:p>
      </dgm:t>
    </dgm:pt>
    <dgm:pt modelId="{B0DF9B43-0FDA-48CA-BB8A-BD945292350D}">
      <dgm:prSet phldrT="[Text]" phldr="0" custT="1"/>
      <dgm:spPr>
        <a:solidFill>
          <a:srgbClr val="92A8C8">
            <a:tint val="40000"/>
            <a:alpha val="90000"/>
            <a:hueOff val="0"/>
            <a:satOff val="0"/>
            <a:lumOff val="0"/>
            <a:alphaOff val="0"/>
          </a:srgbClr>
        </a:solidFill>
        <a:ln w="25400" cap="flat" cmpd="sng" algn="ctr">
          <a:solidFill>
            <a:srgbClr val="92A8C8">
              <a:tint val="40000"/>
              <a:alpha val="90000"/>
              <a:hueOff val="0"/>
              <a:satOff val="0"/>
              <a:lumOff val="0"/>
              <a:alphaOff val="0"/>
            </a:srgbClr>
          </a:solidFill>
          <a:prstDash val="solid"/>
        </a:ln>
        <a:effectLst/>
      </dgm:spPr>
      <dgm:t>
        <a:bodyPr spcFirstLastPara="0" vert="horz" wrap="square" lIns="8890" tIns="8890" rIns="8890" bIns="8890" numCol="1" spcCol="1270" anchor="ctr" anchorCtr="0"/>
        <a:lstStyle/>
        <a:p>
          <a:pPr algn="l" rtl="0">
            <a:buNone/>
          </a:pPr>
          <a:r>
            <a:rPr lang="en" sz="1400" b="0" kern="1200" dirty="0">
              <a:latin typeface="Roboto Condensed"/>
              <a:ea typeface="Roboto Condensed"/>
              <a:cs typeface="Roboto Condensed Light"/>
            </a:rPr>
            <a:t>severe health conditions</a:t>
          </a:r>
        </a:p>
      </dgm:t>
    </dgm:pt>
    <dgm:pt modelId="{302DE519-36CE-4D77-B735-1F50008D20B8}" type="parTrans" cxnId="{6A1B56B1-437A-4140-9C2C-37329690C1EC}">
      <dgm:prSet/>
      <dgm:spPr/>
      <dgm:t>
        <a:bodyPr/>
        <a:lstStyle/>
        <a:p>
          <a:endParaRPr lang="en-IN"/>
        </a:p>
      </dgm:t>
    </dgm:pt>
    <dgm:pt modelId="{0637A3FF-4859-472E-A21A-7239A4A5D935}" type="sibTrans" cxnId="{6A1B56B1-437A-4140-9C2C-37329690C1EC}">
      <dgm:prSet/>
      <dgm:spPr/>
      <dgm:t>
        <a:bodyPr/>
        <a:lstStyle/>
        <a:p>
          <a:endParaRPr lang="en-IN"/>
        </a:p>
      </dgm:t>
    </dgm:pt>
    <dgm:pt modelId="{379354EC-B411-4662-A8AD-D7CD3298B91E}">
      <dgm:prSet phldrT="[Text]" phldr="0" custT="1"/>
      <dgm:spPr/>
      <dgm:t>
        <a:bodyPr anchor="ctr"/>
        <a:lstStyle/>
        <a:p>
          <a:pPr algn="l" rtl="0">
            <a:buNone/>
          </a:pPr>
          <a:r>
            <a:rPr lang="en-US" sz="1400" b="0" dirty="0">
              <a:latin typeface="Roboto Condensed"/>
              <a:ea typeface="Roboto Condensed"/>
              <a:cs typeface="Roboto Condensed Light"/>
            </a:rPr>
            <a:t>Missing Attribute Values</a:t>
          </a:r>
        </a:p>
      </dgm:t>
    </dgm:pt>
    <dgm:pt modelId="{9B9830A1-3AA2-40BA-AF19-A251603B8860}" type="parTrans" cxnId="{B880C56C-F516-49AE-A465-D5497140D11D}">
      <dgm:prSet/>
      <dgm:spPr/>
      <dgm:t>
        <a:bodyPr/>
        <a:lstStyle/>
        <a:p>
          <a:endParaRPr lang="en-IN"/>
        </a:p>
      </dgm:t>
    </dgm:pt>
    <dgm:pt modelId="{242C4F98-3F5B-474B-8334-723709ADB98F}" type="sibTrans" cxnId="{B880C56C-F516-49AE-A465-D5497140D11D}">
      <dgm:prSet/>
      <dgm:spPr/>
      <dgm:t>
        <a:bodyPr/>
        <a:lstStyle/>
        <a:p>
          <a:endParaRPr lang="en-IN"/>
        </a:p>
      </dgm:t>
    </dgm:pt>
    <dgm:pt modelId="{0305A0A1-E4FF-4CD0-B08E-D8FE0CDEAADD}" type="pres">
      <dgm:prSet presAssocID="{49D88E7C-27B5-44CA-8736-493F4C93833F}" presName="Name0" presStyleCnt="0">
        <dgm:presLayoutVars>
          <dgm:dir/>
          <dgm:animLvl val="lvl"/>
          <dgm:resizeHandles/>
        </dgm:presLayoutVars>
      </dgm:prSet>
      <dgm:spPr/>
    </dgm:pt>
    <dgm:pt modelId="{B03C76E9-10FA-434A-8234-2EF35950D26B}" type="pres">
      <dgm:prSet presAssocID="{5CA92EF3-4FCD-4E86-8222-A6BD005F2725}" presName="linNode" presStyleCnt="0"/>
      <dgm:spPr/>
    </dgm:pt>
    <dgm:pt modelId="{543D81EF-7D1A-4D0E-A11E-3E3A6906F7F9}" type="pres">
      <dgm:prSet presAssocID="{5CA92EF3-4FCD-4E86-8222-A6BD005F2725}" presName="parentShp" presStyleLbl="node1" presStyleIdx="0" presStyleCnt="4">
        <dgm:presLayoutVars>
          <dgm:bulletEnabled val="1"/>
        </dgm:presLayoutVars>
      </dgm:prSet>
      <dgm:spPr/>
    </dgm:pt>
    <dgm:pt modelId="{1254958A-AFCF-4BA4-9793-61180C330263}" type="pres">
      <dgm:prSet presAssocID="{5CA92EF3-4FCD-4E86-8222-A6BD005F2725}" presName="childShp" presStyleLbl="bgAccFollowNode1" presStyleIdx="0" presStyleCnt="4" custLinFactNeighborY="-4014">
        <dgm:presLayoutVars>
          <dgm:bulletEnabled val="1"/>
        </dgm:presLayoutVars>
      </dgm:prSet>
      <dgm:spPr/>
    </dgm:pt>
    <dgm:pt modelId="{72CC657F-6BF4-4E65-AFDF-2D4DF0EAC7B7}" type="pres">
      <dgm:prSet presAssocID="{62795F69-29D8-4D33-A078-8A8D207F7999}" presName="spacing" presStyleCnt="0"/>
      <dgm:spPr/>
    </dgm:pt>
    <dgm:pt modelId="{B01BF045-222A-4F82-8DBF-E4ECC63BE183}" type="pres">
      <dgm:prSet presAssocID="{27EAB0A0-00CB-45B0-9390-7EF19380E09D}" presName="linNode" presStyleCnt="0"/>
      <dgm:spPr/>
    </dgm:pt>
    <dgm:pt modelId="{B5F8AD4B-D463-40C1-9409-03E5BF9C2F9D}" type="pres">
      <dgm:prSet presAssocID="{27EAB0A0-00CB-45B0-9390-7EF19380E09D}" presName="parentShp" presStyleLbl="node1" presStyleIdx="1" presStyleCnt="4">
        <dgm:presLayoutVars>
          <dgm:bulletEnabled val="1"/>
        </dgm:presLayoutVars>
      </dgm:prSet>
      <dgm:spPr/>
    </dgm:pt>
    <dgm:pt modelId="{E0DA1142-87E0-4152-99DF-376BFFCAF14C}" type="pres">
      <dgm:prSet presAssocID="{27EAB0A0-00CB-45B0-9390-7EF19380E09D}" presName="childShp" presStyleLbl="bgAccFollowNode1" presStyleIdx="1" presStyleCnt="4">
        <dgm:presLayoutVars>
          <dgm:bulletEnabled val="1"/>
        </dgm:presLayoutVars>
      </dgm:prSet>
      <dgm:spPr>
        <a:xfrm>
          <a:off x="2893073" y="716532"/>
          <a:ext cx="4339611" cy="650647"/>
        </a:xfrm>
        <a:prstGeom prst="rightArrow">
          <a:avLst>
            <a:gd name="adj1" fmla="val 75000"/>
            <a:gd name="adj2" fmla="val 50000"/>
          </a:avLst>
        </a:prstGeom>
      </dgm:spPr>
    </dgm:pt>
    <dgm:pt modelId="{D2EC6F4C-3F31-41DB-8F3D-4B99320E10C9}" type="pres">
      <dgm:prSet presAssocID="{5F2401EE-A2BE-44AE-ADC3-A3BFDF147183}" presName="spacing" presStyleCnt="0"/>
      <dgm:spPr/>
    </dgm:pt>
    <dgm:pt modelId="{F2DFD2CC-E9DA-44F6-8C44-73044CA152CE}" type="pres">
      <dgm:prSet presAssocID="{19AD56E9-2E40-4EAC-9461-5F39B2373B8A}" presName="linNode" presStyleCnt="0"/>
      <dgm:spPr/>
    </dgm:pt>
    <dgm:pt modelId="{CDE1923F-3E69-4301-B751-7EAB81E276F4}" type="pres">
      <dgm:prSet presAssocID="{19AD56E9-2E40-4EAC-9461-5F39B2373B8A}" presName="parentShp" presStyleLbl="node1" presStyleIdx="2" presStyleCnt="4">
        <dgm:presLayoutVars>
          <dgm:bulletEnabled val="1"/>
        </dgm:presLayoutVars>
      </dgm:prSet>
      <dgm:spPr/>
    </dgm:pt>
    <dgm:pt modelId="{9DD78BD0-9CCD-408F-B588-2100522A667B}" type="pres">
      <dgm:prSet presAssocID="{19AD56E9-2E40-4EAC-9461-5F39B2373B8A}" presName="childShp" presStyleLbl="bgAccFollowNode1" presStyleIdx="2" presStyleCnt="4">
        <dgm:presLayoutVars>
          <dgm:bulletEnabled val="1"/>
        </dgm:presLayoutVars>
      </dgm:prSet>
      <dgm:spPr>
        <a:xfrm>
          <a:off x="2893073" y="1432244"/>
          <a:ext cx="4339611" cy="650647"/>
        </a:xfrm>
        <a:prstGeom prst="rightArrow">
          <a:avLst>
            <a:gd name="adj1" fmla="val 75000"/>
            <a:gd name="adj2" fmla="val 50000"/>
          </a:avLst>
        </a:prstGeom>
      </dgm:spPr>
    </dgm:pt>
    <dgm:pt modelId="{AD1D95AB-EBF4-4024-A632-858EE6D98AA6}" type="pres">
      <dgm:prSet presAssocID="{05050EFD-8F08-42EC-BC6D-739660F61CB5}" presName="spacing" presStyleCnt="0"/>
      <dgm:spPr/>
    </dgm:pt>
    <dgm:pt modelId="{83546830-1F10-47EA-9F5E-6D7B3E3C32BC}" type="pres">
      <dgm:prSet presAssocID="{5326ACD7-AE9C-4335-A24A-C6F91A0F7BE8}" presName="linNode" presStyleCnt="0"/>
      <dgm:spPr/>
    </dgm:pt>
    <dgm:pt modelId="{21273DE0-CFE9-407D-92B0-28B6CE9FE870}" type="pres">
      <dgm:prSet presAssocID="{5326ACD7-AE9C-4335-A24A-C6F91A0F7BE8}" presName="parentShp" presStyleLbl="node1" presStyleIdx="3" presStyleCnt="4">
        <dgm:presLayoutVars>
          <dgm:bulletEnabled val="1"/>
        </dgm:presLayoutVars>
      </dgm:prSet>
      <dgm:spPr/>
    </dgm:pt>
    <dgm:pt modelId="{3E6B0BD3-4531-49B3-AFDE-B2277C4C9DD2}" type="pres">
      <dgm:prSet presAssocID="{5326ACD7-AE9C-4335-A24A-C6F91A0F7BE8}" presName="childShp" presStyleLbl="bgAccFollowNode1" presStyleIdx="3" presStyleCnt="4">
        <dgm:presLayoutVars>
          <dgm:bulletEnabled val="1"/>
        </dgm:presLayoutVars>
      </dgm:prSet>
      <dgm:spPr>
        <a:xfrm>
          <a:off x="2893073" y="2147956"/>
          <a:ext cx="4339611" cy="650647"/>
        </a:xfrm>
        <a:prstGeom prst="rightArrow">
          <a:avLst>
            <a:gd name="adj1" fmla="val 75000"/>
            <a:gd name="adj2" fmla="val 50000"/>
          </a:avLst>
        </a:prstGeom>
      </dgm:spPr>
    </dgm:pt>
  </dgm:ptLst>
  <dgm:cxnLst>
    <dgm:cxn modelId="{DA015B0C-D428-4FC8-93F1-4ED42F743070}" type="presOf" srcId="{27EAB0A0-00CB-45B0-9390-7EF19380E09D}" destId="{B5F8AD4B-D463-40C1-9409-03E5BF9C2F9D}" srcOrd="0" destOrd="0" presId="urn:microsoft.com/office/officeart/2005/8/layout/vList6"/>
    <dgm:cxn modelId="{93336D10-4634-4B9F-995A-9C98DF36A019}" srcId="{27EAB0A0-00CB-45B0-9390-7EF19380E09D}" destId="{0CFFA193-3737-4675-A1F4-155BF4D2203D}" srcOrd="0" destOrd="0" parTransId="{26EB0159-19CA-4BCB-A384-7DAABAA82E20}" sibTransId="{DF7388D0-9544-4AF9-89BA-778DB3C625A3}"/>
    <dgm:cxn modelId="{77494B67-3D32-4F31-9C7B-1A426A6B33CE}" srcId="{19AD56E9-2E40-4EAC-9461-5F39B2373B8A}" destId="{08D89B66-8B0A-4109-9DAA-53BA6F50D9B9}" srcOrd="0" destOrd="0" parTransId="{DA014778-0213-49F6-A7C1-B5ACB770095E}" sibTransId="{FA520FD0-22CF-4560-828A-2483C8937F45}"/>
    <dgm:cxn modelId="{B880C56C-F516-49AE-A465-D5497140D11D}" srcId="{5CA92EF3-4FCD-4E86-8222-A6BD005F2725}" destId="{379354EC-B411-4662-A8AD-D7CD3298B91E}" srcOrd="1" destOrd="0" parTransId="{9B9830A1-3AA2-40BA-AF19-A251603B8860}" sibTransId="{242C4F98-3F5B-474B-8334-723709ADB98F}"/>
    <dgm:cxn modelId="{ED528F73-8579-43E0-BF43-7C72EAC9E9EF}" srcId="{49D88E7C-27B5-44CA-8736-493F4C93833F}" destId="{27EAB0A0-00CB-45B0-9390-7EF19380E09D}" srcOrd="1" destOrd="0" parTransId="{AC067990-5127-43EF-8A11-2423879A0235}" sibTransId="{5F2401EE-A2BE-44AE-ADC3-A3BFDF147183}"/>
    <dgm:cxn modelId="{C650F053-E4E8-4FD4-A6EF-262DCE6AF03B}" type="presOf" srcId="{379354EC-B411-4662-A8AD-D7CD3298B91E}" destId="{1254958A-AFCF-4BA4-9793-61180C330263}" srcOrd="0" destOrd="1" presId="urn:microsoft.com/office/officeart/2005/8/layout/vList6"/>
    <dgm:cxn modelId="{7B45FF56-9526-48D5-A1EC-878A66FE02AB}" type="presOf" srcId="{08D89B66-8B0A-4109-9DAA-53BA6F50D9B9}" destId="{9DD78BD0-9CCD-408F-B588-2100522A667B}" srcOrd="0" destOrd="0" presId="urn:microsoft.com/office/officeart/2005/8/layout/vList6"/>
    <dgm:cxn modelId="{DAF76F7A-D24E-40EA-98FC-A9EF877772A9}" srcId="{49D88E7C-27B5-44CA-8736-493F4C93833F}" destId="{5CA92EF3-4FCD-4E86-8222-A6BD005F2725}" srcOrd="0" destOrd="0" parTransId="{E94308BE-E61C-4278-845A-BAF186BA91D4}" sibTransId="{62795F69-29D8-4D33-A078-8A8D207F7999}"/>
    <dgm:cxn modelId="{987EBA7B-B3FF-44CB-8BE4-17C9D6B7C4FD}" type="presOf" srcId="{19AD56E9-2E40-4EAC-9461-5F39B2373B8A}" destId="{CDE1923F-3E69-4301-B751-7EAB81E276F4}" srcOrd="0" destOrd="0" presId="urn:microsoft.com/office/officeart/2005/8/layout/vList6"/>
    <dgm:cxn modelId="{F1EC129A-DD7E-49AF-90B9-3F096B43997B}" type="presOf" srcId="{FDB19E95-64BC-4B2B-A10F-2EF3C80CE73A}" destId="{1254958A-AFCF-4BA4-9793-61180C330263}" srcOrd="0" destOrd="0" presId="urn:microsoft.com/office/officeart/2005/8/layout/vList6"/>
    <dgm:cxn modelId="{6A1B56B1-437A-4140-9C2C-37329690C1EC}" srcId="{27EAB0A0-00CB-45B0-9390-7EF19380E09D}" destId="{B0DF9B43-0FDA-48CA-BB8A-BD945292350D}" srcOrd="1" destOrd="0" parTransId="{302DE519-36CE-4D77-B735-1F50008D20B8}" sibTransId="{0637A3FF-4859-472E-A21A-7239A4A5D935}"/>
    <dgm:cxn modelId="{EB40A4B1-B33F-4B7C-81DE-C979F475EE47}" srcId="{49D88E7C-27B5-44CA-8736-493F4C93833F}" destId="{19AD56E9-2E40-4EAC-9461-5F39B2373B8A}" srcOrd="2" destOrd="0" parTransId="{83134A9E-2573-4383-9A42-7FDB3429FD8A}" sibTransId="{05050EFD-8F08-42EC-BC6D-739660F61CB5}"/>
    <dgm:cxn modelId="{ABE6AABC-A2BD-4A00-93C1-D97CF2FC941C}" type="presOf" srcId="{F1A1F83D-F0CF-44A9-BA38-23CCCE68F906}" destId="{3E6B0BD3-4531-49B3-AFDE-B2277C4C9DD2}" srcOrd="0" destOrd="0" presId="urn:microsoft.com/office/officeart/2005/8/layout/vList6"/>
    <dgm:cxn modelId="{E89D2ACB-52BE-4FCF-87B5-31E28353ED6D}" srcId="{5326ACD7-AE9C-4335-A24A-C6F91A0F7BE8}" destId="{F1A1F83D-F0CF-44A9-BA38-23CCCE68F906}" srcOrd="0" destOrd="0" parTransId="{3F5C66DB-598D-4250-9357-AAAC2FC6E99C}" sibTransId="{413B7B5A-AD45-4757-A896-45AFE752038B}"/>
    <dgm:cxn modelId="{763F0ECD-246E-4328-AB06-16F111365605}" type="presOf" srcId="{0CFFA193-3737-4675-A1F4-155BF4D2203D}" destId="{E0DA1142-87E0-4152-99DF-376BFFCAF14C}" srcOrd="0" destOrd="0" presId="urn:microsoft.com/office/officeart/2005/8/layout/vList6"/>
    <dgm:cxn modelId="{2EFCABCF-29D4-4B65-8E12-7EE018498163}" type="presOf" srcId="{5CA92EF3-4FCD-4E86-8222-A6BD005F2725}" destId="{543D81EF-7D1A-4D0E-A11E-3E3A6906F7F9}" srcOrd="0" destOrd="0" presId="urn:microsoft.com/office/officeart/2005/8/layout/vList6"/>
    <dgm:cxn modelId="{4485FBD2-8E88-46E3-9CBF-7BFDC81848EC}" type="presOf" srcId="{49D88E7C-27B5-44CA-8736-493F4C93833F}" destId="{0305A0A1-E4FF-4CD0-B08E-D8FE0CDEAADD}" srcOrd="0" destOrd="0" presId="urn:microsoft.com/office/officeart/2005/8/layout/vList6"/>
    <dgm:cxn modelId="{0CA245E0-D063-47C9-AA20-C1769D2246FE}" srcId="{49D88E7C-27B5-44CA-8736-493F4C93833F}" destId="{5326ACD7-AE9C-4335-A24A-C6F91A0F7BE8}" srcOrd="3" destOrd="0" parTransId="{42D26952-7FFB-44E3-B2E0-A9D69D0E380E}" sibTransId="{6AC13CD5-4E0F-4D63-AB1F-5FA2196A83C5}"/>
    <dgm:cxn modelId="{7F5D00EA-8AC9-4F6A-8A20-13E8A6B3A6A4}" type="presOf" srcId="{5326ACD7-AE9C-4335-A24A-C6F91A0F7BE8}" destId="{21273DE0-CFE9-407D-92B0-28B6CE9FE870}" srcOrd="0" destOrd="0" presId="urn:microsoft.com/office/officeart/2005/8/layout/vList6"/>
    <dgm:cxn modelId="{F0A30EEF-04F8-4B88-BC6D-ED581A919229}" type="presOf" srcId="{B0DF9B43-0FDA-48CA-BB8A-BD945292350D}" destId="{E0DA1142-87E0-4152-99DF-376BFFCAF14C}" srcOrd="0" destOrd="1" presId="urn:microsoft.com/office/officeart/2005/8/layout/vList6"/>
    <dgm:cxn modelId="{221B57F3-66EC-4910-898C-0E060A1CCC7D}" srcId="{5CA92EF3-4FCD-4E86-8222-A6BD005F2725}" destId="{FDB19E95-64BC-4B2B-A10F-2EF3C80CE73A}" srcOrd="0" destOrd="0" parTransId="{7BE60443-CD65-4F76-9403-9EAE0F609C0B}" sibTransId="{DE1C0F6A-8E0B-4EC9-8EB8-F832A4573884}"/>
    <dgm:cxn modelId="{7524F618-7BCA-47C1-A715-886EE83910D9}" type="presParOf" srcId="{0305A0A1-E4FF-4CD0-B08E-D8FE0CDEAADD}" destId="{B03C76E9-10FA-434A-8234-2EF35950D26B}" srcOrd="0" destOrd="0" presId="urn:microsoft.com/office/officeart/2005/8/layout/vList6"/>
    <dgm:cxn modelId="{F0D2733D-28D5-49BA-8C8B-48ACA99B49FD}" type="presParOf" srcId="{B03C76E9-10FA-434A-8234-2EF35950D26B}" destId="{543D81EF-7D1A-4D0E-A11E-3E3A6906F7F9}" srcOrd="0" destOrd="0" presId="urn:microsoft.com/office/officeart/2005/8/layout/vList6"/>
    <dgm:cxn modelId="{04F32B3A-CB63-4BA5-8ED8-83805B0DE2AD}" type="presParOf" srcId="{B03C76E9-10FA-434A-8234-2EF35950D26B}" destId="{1254958A-AFCF-4BA4-9793-61180C330263}" srcOrd="1" destOrd="0" presId="urn:microsoft.com/office/officeart/2005/8/layout/vList6"/>
    <dgm:cxn modelId="{72F02A7E-EC91-449F-8E9F-9AF8EA32F715}" type="presParOf" srcId="{0305A0A1-E4FF-4CD0-B08E-D8FE0CDEAADD}" destId="{72CC657F-6BF4-4E65-AFDF-2D4DF0EAC7B7}" srcOrd="1" destOrd="0" presId="urn:microsoft.com/office/officeart/2005/8/layout/vList6"/>
    <dgm:cxn modelId="{48497003-7D5F-4DDD-BD3A-D821ECF053E1}" type="presParOf" srcId="{0305A0A1-E4FF-4CD0-B08E-D8FE0CDEAADD}" destId="{B01BF045-222A-4F82-8DBF-E4ECC63BE183}" srcOrd="2" destOrd="0" presId="urn:microsoft.com/office/officeart/2005/8/layout/vList6"/>
    <dgm:cxn modelId="{C77A608E-7E17-461F-9205-BCF69F40BD8B}" type="presParOf" srcId="{B01BF045-222A-4F82-8DBF-E4ECC63BE183}" destId="{B5F8AD4B-D463-40C1-9409-03E5BF9C2F9D}" srcOrd="0" destOrd="0" presId="urn:microsoft.com/office/officeart/2005/8/layout/vList6"/>
    <dgm:cxn modelId="{DE12FAC0-1C71-4CD0-83E1-9CAAFAC1ED70}" type="presParOf" srcId="{B01BF045-222A-4F82-8DBF-E4ECC63BE183}" destId="{E0DA1142-87E0-4152-99DF-376BFFCAF14C}" srcOrd="1" destOrd="0" presId="urn:microsoft.com/office/officeart/2005/8/layout/vList6"/>
    <dgm:cxn modelId="{41327D7F-0F8D-4DC2-AF9A-9B6ABCDE44B3}" type="presParOf" srcId="{0305A0A1-E4FF-4CD0-B08E-D8FE0CDEAADD}" destId="{D2EC6F4C-3F31-41DB-8F3D-4B99320E10C9}" srcOrd="3" destOrd="0" presId="urn:microsoft.com/office/officeart/2005/8/layout/vList6"/>
    <dgm:cxn modelId="{F68ED411-A365-460D-82C2-05D46C5E1AF7}" type="presParOf" srcId="{0305A0A1-E4FF-4CD0-B08E-D8FE0CDEAADD}" destId="{F2DFD2CC-E9DA-44F6-8C44-73044CA152CE}" srcOrd="4" destOrd="0" presId="urn:microsoft.com/office/officeart/2005/8/layout/vList6"/>
    <dgm:cxn modelId="{38A5F473-C3AD-4942-BDDF-95756BF5A9B4}" type="presParOf" srcId="{F2DFD2CC-E9DA-44F6-8C44-73044CA152CE}" destId="{CDE1923F-3E69-4301-B751-7EAB81E276F4}" srcOrd="0" destOrd="0" presId="urn:microsoft.com/office/officeart/2005/8/layout/vList6"/>
    <dgm:cxn modelId="{3799D35C-4E8F-4EFF-987A-BA23A87B0047}" type="presParOf" srcId="{F2DFD2CC-E9DA-44F6-8C44-73044CA152CE}" destId="{9DD78BD0-9CCD-408F-B588-2100522A667B}" srcOrd="1" destOrd="0" presId="urn:microsoft.com/office/officeart/2005/8/layout/vList6"/>
    <dgm:cxn modelId="{6D0D1942-8150-4455-8CDD-E6F2AC413FC7}" type="presParOf" srcId="{0305A0A1-E4FF-4CD0-B08E-D8FE0CDEAADD}" destId="{AD1D95AB-EBF4-4024-A632-858EE6D98AA6}" srcOrd="5" destOrd="0" presId="urn:microsoft.com/office/officeart/2005/8/layout/vList6"/>
    <dgm:cxn modelId="{2218E42E-8540-47CF-85FC-1CBCF5365CB2}" type="presParOf" srcId="{0305A0A1-E4FF-4CD0-B08E-D8FE0CDEAADD}" destId="{83546830-1F10-47EA-9F5E-6D7B3E3C32BC}" srcOrd="6" destOrd="0" presId="urn:microsoft.com/office/officeart/2005/8/layout/vList6"/>
    <dgm:cxn modelId="{A941EBAD-74DC-4AD3-9226-0EBE3D350039}" type="presParOf" srcId="{83546830-1F10-47EA-9F5E-6D7B3E3C32BC}" destId="{21273DE0-CFE9-407D-92B0-28B6CE9FE870}" srcOrd="0" destOrd="0" presId="urn:microsoft.com/office/officeart/2005/8/layout/vList6"/>
    <dgm:cxn modelId="{983B8E55-8941-4098-91AD-34151ECFAE08}" type="presParOf" srcId="{83546830-1F10-47EA-9F5E-6D7B3E3C32BC}" destId="{3E6B0BD3-4531-49B3-AFDE-B2277C4C9DD2}"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54958A-AFCF-4BA4-9793-61180C330263}">
      <dsp:nvSpPr>
        <dsp:cNvPr id="0" name=""/>
        <dsp:cNvSpPr/>
      </dsp:nvSpPr>
      <dsp:spPr>
        <a:xfrm>
          <a:off x="2893073" y="0"/>
          <a:ext cx="4339611" cy="650647"/>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rtl="0">
            <a:lnSpc>
              <a:spcPct val="90000"/>
            </a:lnSpc>
            <a:spcBef>
              <a:spcPct val="0"/>
            </a:spcBef>
            <a:spcAft>
              <a:spcPct val="15000"/>
            </a:spcAft>
            <a:buNone/>
          </a:pPr>
          <a:r>
            <a:rPr lang="en-US" sz="1400" b="0" kern="1200" dirty="0">
              <a:latin typeface="Roboto Condensed"/>
              <a:ea typeface="Roboto Condensed"/>
              <a:cs typeface="Roboto Condensed Light"/>
            </a:rPr>
            <a:t>Fails to include crucial socio-demographic information</a:t>
          </a:r>
        </a:p>
        <a:p>
          <a:pPr marL="114300" lvl="1" indent="-114300" algn="l" defTabSz="622300" rtl="0">
            <a:lnSpc>
              <a:spcPct val="90000"/>
            </a:lnSpc>
            <a:spcBef>
              <a:spcPct val="0"/>
            </a:spcBef>
            <a:spcAft>
              <a:spcPct val="15000"/>
            </a:spcAft>
            <a:buNone/>
          </a:pPr>
          <a:r>
            <a:rPr lang="en-US" sz="1400" b="0" kern="1200" dirty="0">
              <a:latin typeface="Roboto Condensed"/>
              <a:ea typeface="Roboto Condensed"/>
              <a:cs typeface="Roboto Condensed Light"/>
            </a:rPr>
            <a:t>Missing Attribute Values</a:t>
          </a:r>
        </a:p>
      </dsp:txBody>
      <dsp:txXfrm>
        <a:off x="2893073" y="81331"/>
        <a:ext cx="4095618" cy="487985"/>
      </dsp:txXfrm>
    </dsp:sp>
    <dsp:sp modelId="{543D81EF-7D1A-4D0E-A11E-3E3A6906F7F9}">
      <dsp:nvSpPr>
        <dsp:cNvPr id="0" name=""/>
        <dsp:cNvSpPr/>
      </dsp:nvSpPr>
      <dsp:spPr>
        <a:xfrm>
          <a:off x="0" y="820"/>
          <a:ext cx="2893074" cy="65064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Roboto Condensed"/>
              <a:ea typeface="Roboto Condensed"/>
              <a:cs typeface="Roboto Condensed"/>
            </a:rPr>
            <a:t>Dataset Limitation</a:t>
          </a:r>
        </a:p>
      </dsp:txBody>
      <dsp:txXfrm>
        <a:off x="31762" y="32582"/>
        <a:ext cx="2829550" cy="587123"/>
      </dsp:txXfrm>
    </dsp:sp>
    <dsp:sp modelId="{E0DA1142-87E0-4152-99DF-376BFFCAF14C}">
      <dsp:nvSpPr>
        <dsp:cNvPr id="0" name=""/>
        <dsp:cNvSpPr/>
      </dsp:nvSpPr>
      <dsp:spPr>
        <a:xfrm>
          <a:off x="2893073" y="716532"/>
          <a:ext cx="4339611" cy="650647"/>
        </a:xfrm>
        <a:prstGeom prst="rightArrow">
          <a:avLst>
            <a:gd name="adj1" fmla="val 75000"/>
            <a:gd name="adj2" fmla="val 50000"/>
          </a:avLst>
        </a:prstGeom>
        <a:solidFill>
          <a:srgbClr val="92A8C8">
            <a:tint val="40000"/>
            <a:alpha val="90000"/>
            <a:hueOff val="0"/>
            <a:satOff val="0"/>
            <a:lumOff val="0"/>
            <a:alphaOff val="0"/>
          </a:srgbClr>
        </a:solidFill>
        <a:ln w="25400" cap="flat" cmpd="sng" algn="ctr">
          <a:solidFill>
            <a:srgbClr val="92A8C8">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rtl="0">
            <a:lnSpc>
              <a:spcPct val="90000"/>
            </a:lnSpc>
            <a:spcBef>
              <a:spcPct val="0"/>
            </a:spcBef>
            <a:spcAft>
              <a:spcPct val="15000"/>
            </a:spcAft>
            <a:buNone/>
          </a:pPr>
          <a:r>
            <a:rPr lang="en" sz="1400" b="0" kern="1200">
              <a:latin typeface="Roboto Condensed"/>
              <a:ea typeface="Roboto Condensed"/>
              <a:cs typeface="Roboto Condensed"/>
            </a:rPr>
            <a:t>The </a:t>
          </a:r>
          <a:r>
            <a:rPr lang="en" sz="1400" b="0" kern="1200">
              <a:solidFill>
                <a:srgbClr val="263248">
                  <a:hueOff val="0"/>
                  <a:satOff val="0"/>
                  <a:lumOff val="0"/>
                  <a:alphaOff val="0"/>
                </a:srgbClr>
              </a:solidFill>
              <a:latin typeface="Roboto Condensed"/>
              <a:ea typeface="Roboto Condensed"/>
              <a:cs typeface="Roboto Condensed"/>
            </a:rPr>
            <a:t>model</a:t>
          </a:r>
          <a:r>
            <a:rPr lang="en" sz="1400" b="0" kern="1200">
              <a:latin typeface="Roboto Condensed"/>
              <a:ea typeface="Roboto Condensed"/>
              <a:cs typeface="Roboto Condensed"/>
            </a:rPr>
            <a:t> </a:t>
          </a:r>
          <a:r>
            <a:rPr lang="en" sz="1400" b="0" kern="1200">
              <a:latin typeface="Roboto Condensed"/>
              <a:ea typeface="Roboto Condensed"/>
              <a:cs typeface="Arial"/>
            </a:rPr>
            <a:t>may not work the best f</a:t>
          </a:r>
          <a:r>
            <a:rPr lang="en" sz="1400" b="0" kern="1200">
              <a:latin typeface="Roboto Condensed"/>
              <a:ea typeface="Roboto Condensed"/>
              <a:cs typeface="Roboto Condensed Light"/>
            </a:rPr>
            <a:t>or patients with</a:t>
          </a:r>
        </a:p>
        <a:p>
          <a:pPr marL="114300" lvl="1" indent="-114300" algn="l" defTabSz="622300" rtl="0">
            <a:lnSpc>
              <a:spcPct val="90000"/>
            </a:lnSpc>
            <a:spcBef>
              <a:spcPct val="0"/>
            </a:spcBef>
            <a:spcAft>
              <a:spcPct val="15000"/>
            </a:spcAft>
            <a:buNone/>
          </a:pPr>
          <a:r>
            <a:rPr lang="en" sz="1400" b="0" kern="1200" dirty="0">
              <a:latin typeface="Roboto Condensed"/>
              <a:ea typeface="Roboto Condensed"/>
              <a:cs typeface="Roboto Condensed Light"/>
            </a:rPr>
            <a:t>severe health conditions</a:t>
          </a:r>
        </a:p>
      </dsp:txBody>
      <dsp:txXfrm>
        <a:off x="2893073" y="797863"/>
        <a:ext cx="4095618" cy="487985"/>
      </dsp:txXfrm>
    </dsp:sp>
    <dsp:sp modelId="{B5F8AD4B-D463-40C1-9409-03E5BF9C2F9D}">
      <dsp:nvSpPr>
        <dsp:cNvPr id="0" name=""/>
        <dsp:cNvSpPr/>
      </dsp:nvSpPr>
      <dsp:spPr>
        <a:xfrm>
          <a:off x="0" y="716532"/>
          <a:ext cx="2893074" cy="650647"/>
        </a:xfrm>
        <a:prstGeom prst="roundRect">
          <a:avLst/>
        </a:prstGeom>
        <a:solidFill>
          <a:schemeClr val="accent3">
            <a:hueOff val="24327"/>
            <a:satOff val="1782"/>
            <a:lumOff val="54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Roboto Condensed"/>
              <a:ea typeface="Roboto Condensed"/>
              <a:cs typeface="Roboto Condensed"/>
            </a:rPr>
            <a:t>Extreme/ Odd Cases</a:t>
          </a:r>
          <a:endParaRPr lang="en-IN" sz="1600" b="1" kern="1200" dirty="0">
            <a:latin typeface="Roboto Condensed"/>
            <a:ea typeface="Roboto Condensed"/>
            <a:cs typeface="Roboto Condensed"/>
          </a:endParaRPr>
        </a:p>
      </dsp:txBody>
      <dsp:txXfrm>
        <a:off x="31762" y="748294"/>
        <a:ext cx="2829550" cy="587123"/>
      </dsp:txXfrm>
    </dsp:sp>
    <dsp:sp modelId="{9DD78BD0-9CCD-408F-B588-2100522A667B}">
      <dsp:nvSpPr>
        <dsp:cNvPr id="0" name=""/>
        <dsp:cNvSpPr/>
      </dsp:nvSpPr>
      <dsp:spPr>
        <a:xfrm>
          <a:off x="2893073" y="1432244"/>
          <a:ext cx="4339611" cy="650647"/>
        </a:xfrm>
        <a:prstGeom prst="rightArrow">
          <a:avLst>
            <a:gd name="adj1" fmla="val 75000"/>
            <a:gd name="adj2" fmla="val 50000"/>
          </a:avLst>
        </a:prstGeom>
        <a:solidFill>
          <a:srgbClr val="92A8C8">
            <a:tint val="40000"/>
            <a:alpha val="90000"/>
            <a:hueOff val="0"/>
            <a:satOff val="0"/>
            <a:lumOff val="0"/>
            <a:alphaOff val="0"/>
          </a:srgbClr>
        </a:solidFill>
        <a:ln w="25400" cap="flat" cmpd="sng" algn="ctr">
          <a:solidFill>
            <a:srgbClr val="92A8C8">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rtl="0">
            <a:lnSpc>
              <a:spcPct val="90000"/>
            </a:lnSpc>
            <a:spcBef>
              <a:spcPct val="0"/>
            </a:spcBef>
            <a:spcAft>
              <a:spcPct val="15000"/>
            </a:spcAft>
            <a:buNone/>
          </a:pPr>
          <a:r>
            <a:rPr lang="en" sz="1400" b="0" kern="1200" dirty="0">
              <a:solidFill>
                <a:srgbClr val="263248">
                  <a:hueOff val="0"/>
                  <a:satOff val="0"/>
                  <a:lumOff val="0"/>
                  <a:alphaOff val="0"/>
                </a:srgbClr>
              </a:solidFill>
              <a:latin typeface="Roboto Condensed"/>
              <a:ea typeface="Roboto Condensed"/>
              <a:cs typeface="Roboto Condensed Light"/>
            </a:rPr>
            <a:t>The nature of data does not support clustering</a:t>
          </a:r>
        </a:p>
      </dsp:txBody>
      <dsp:txXfrm>
        <a:off x="2893073" y="1513575"/>
        <a:ext cx="4095618" cy="487985"/>
      </dsp:txXfrm>
    </dsp:sp>
    <dsp:sp modelId="{CDE1923F-3E69-4301-B751-7EAB81E276F4}">
      <dsp:nvSpPr>
        <dsp:cNvPr id="0" name=""/>
        <dsp:cNvSpPr/>
      </dsp:nvSpPr>
      <dsp:spPr>
        <a:xfrm>
          <a:off x="0" y="1432244"/>
          <a:ext cx="2893074" cy="650647"/>
        </a:xfrm>
        <a:prstGeom prst="roundRect">
          <a:avLst/>
        </a:prstGeom>
        <a:solidFill>
          <a:schemeClr val="accent3">
            <a:hueOff val="48655"/>
            <a:satOff val="3564"/>
            <a:lumOff val="108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a:lnSpc>
              <a:spcPct val="90000"/>
            </a:lnSpc>
            <a:spcBef>
              <a:spcPct val="0"/>
            </a:spcBef>
            <a:spcAft>
              <a:spcPct val="35000"/>
            </a:spcAft>
            <a:buNone/>
          </a:pPr>
          <a:r>
            <a:rPr lang="en" sz="1600" b="1" kern="1200" dirty="0">
              <a:latin typeface="Roboto Condensed"/>
              <a:ea typeface="Roboto Condensed"/>
              <a:cs typeface="Arial"/>
            </a:rPr>
            <a:t>Clustering</a:t>
          </a:r>
          <a:endParaRPr lang="en-US" sz="1600" b="1" kern="1200" dirty="0">
            <a:latin typeface="Roboto Condensed"/>
            <a:ea typeface="Roboto Condensed"/>
          </a:endParaRPr>
        </a:p>
      </dsp:txBody>
      <dsp:txXfrm>
        <a:off x="31762" y="1464006"/>
        <a:ext cx="2829550" cy="587123"/>
      </dsp:txXfrm>
    </dsp:sp>
    <dsp:sp modelId="{3E6B0BD3-4531-49B3-AFDE-B2277C4C9DD2}">
      <dsp:nvSpPr>
        <dsp:cNvPr id="0" name=""/>
        <dsp:cNvSpPr/>
      </dsp:nvSpPr>
      <dsp:spPr>
        <a:xfrm>
          <a:off x="2893073" y="2147956"/>
          <a:ext cx="4339611" cy="650647"/>
        </a:xfrm>
        <a:prstGeom prst="rightArrow">
          <a:avLst>
            <a:gd name="adj1" fmla="val 75000"/>
            <a:gd name="adj2" fmla="val 50000"/>
          </a:avLst>
        </a:prstGeom>
        <a:solidFill>
          <a:srgbClr val="92A8C8">
            <a:tint val="40000"/>
            <a:alpha val="90000"/>
            <a:hueOff val="0"/>
            <a:satOff val="0"/>
            <a:lumOff val="0"/>
            <a:alphaOff val="0"/>
          </a:srgbClr>
        </a:solidFill>
        <a:ln w="25400" cap="flat" cmpd="sng" algn="ctr">
          <a:solidFill>
            <a:srgbClr val="92A8C8">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rtl="0">
            <a:lnSpc>
              <a:spcPct val="90000"/>
            </a:lnSpc>
            <a:spcBef>
              <a:spcPct val="0"/>
            </a:spcBef>
            <a:spcAft>
              <a:spcPct val="15000"/>
            </a:spcAft>
            <a:buNone/>
          </a:pPr>
          <a:r>
            <a:rPr lang="en" sz="1400" b="0" kern="1200" dirty="0">
              <a:solidFill>
                <a:srgbClr val="263248">
                  <a:hueOff val="0"/>
                  <a:satOff val="0"/>
                  <a:lumOff val="0"/>
                  <a:alphaOff val="0"/>
                </a:srgbClr>
              </a:solidFill>
              <a:latin typeface="Roboto Condensed"/>
              <a:ea typeface="Roboto Condensed"/>
              <a:cs typeface="Roboto Condensed Light"/>
            </a:rPr>
            <a:t>Model</a:t>
          </a:r>
          <a:r>
            <a:rPr lang="en" sz="1400" b="0" kern="1200" dirty="0">
              <a:latin typeface="Roboto Condensed"/>
              <a:ea typeface="Roboto Condensed"/>
              <a:cs typeface="Roboto Condensed"/>
            </a:rPr>
            <a:t> does not support infant mortality prediction</a:t>
          </a:r>
          <a:endParaRPr lang="en-US" sz="1400" b="0" kern="1200" dirty="0">
            <a:latin typeface="Roboto Condensed"/>
            <a:ea typeface="Roboto Condensed"/>
          </a:endParaRPr>
        </a:p>
      </dsp:txBody>
      <dsp:txXfrm>
        <a:off x="2893073" y="2229287"/>
        <a:ext cx="4095618" cy="487985"/>
      </dsp:txXfrm>
    </dsp:sp>
    <dsp:sp modelId="{21273DE0-CFE9-407D-92B0-28B6CE9FE870}">
      <dsp:nvSpPr>
        <dsp:cNvPr id="0" name=""/>
        <dsp:cNvSpPr/>
      </dsp:nvSpPr>
      <dsp:spPr>
        <a:xfrm>
          <a:off x="0" y="2147956"/>
          <a:ext cx="2893074" cy="650647"/>
        </a:xfrm>
        <a:prstGeom prst="roundRect">
          <a:avLst/>
        </a:prstGeom>
        <a:solidFill>
          <a:schemeClr val="accent3">
            <a:hueOff val="72982"/>
            <a:satOff val="5346"/>
            <a:lumOff val="1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rtl="0">
            <a:lnSpc>
              <a:spcPct val="90000"/>
            </a:lnSpc>
            <a:spcBef>
              <a:spcPct val="0"/>
            </a:spcBef>
            <a:spcAft>
              <a:spcPct val="35000"/>
            </a:spcAft>
            <a:buNone/>
          </a:pPr>
          <a:r>
            <a:rPr lang="en-US" sz="1600" b="1" kern="1200" dirty="0">
              <a:latin typeface="Roboto Condensed"/>
              <a:ea typeface="Roboto Condensed"/>
              <a:cs typeface="Roboto Condensed Light"/>
            </a:rPr>
            <a:t>Infant Mortality Prediction</a:t>
          </a:r>
        </a:p>
      </dsp:txBody>
      <dsp:txXfrm>
        <a:off x="31762" y="2179718"/>
        <a:ext cx="2829550" cy="587123"/>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Hello everyone, we are a team of four with myself (Sugandha), Pratiksha, Niki and Anusha. We are going to present our research for </a:t>
            </a:r>
            <a:r>
              <a:rPr lang="en-US" b="1"/>
              <a:t>how better we can predict the survival rate</a:t>
            </a:r>
            <a:r>
              <a:rPr lang="en-US" dirty="0"/>
              <a:t> of the patients.</a:t>
            </a:r>
            <a:r>
              <a:rPr lang="en-US"/>
              <a:t> </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next step we did was to preprocess the datasets by plotting histogram to check if its normally distributed. Imputed missing values with KNN and checked through box plot to see outliers. Post that, we did correlational analysis to avoid multicollinearity issue and transformed all categorical variables into numeric.</a:t>
            </a:r>
          </a:p>
          <a:p>
            <a:pPr marL="0" indent="0">
              <a:buNone/>
            </a:pPr>
            <a:endParaRPr lang="en-US"/>
          </a:p>
          <a:p>
            <a:pPr marL="0" indent="0">
              <a:buNone/>
            </a:pPr>
            <a:r>
              <a:rPr lang="en-US"/>
              <a:t>---------------------------------------------------------------------------------------------------------------------------------------------------------------------------------------------------------------------------------------------</a:t>
            </a:r>
          </a:p>
          <a:p>
            <a:pPr marL="0" indent="0">
              <a:buNone/>
            </a:pPr>
            <a:endParaRPr lang="en-US"/>
          </a:p>
          <a:p>
            <a:pPr marL="0" indent="0">
              <a:buNone/>
            </a:pPr>
            <a:endParaRPr lang="en-US"/>
          </a:p>
          <a:p>
            <a:pPr marL="0" indent="0">
              <a:buNone/>
            </a:pPr>
            <a:r>
              <a:rPr lang="en-US" dirty="0"/>
              <a:t>The next step in the process was data preprocessing where we first removed irrelevant columns like patient id, hospital id etc. that did not contribute to data analysis and then we plotted histograms to observe if the attributes were normally distributed or not. Then we treated the null values by imputing the values with KNN for the attributes below 5% threshold. Next, we created box plot to check outlier, however, we had to drop the process as 50% of the values were lost. We also did correlation analysis and dropped 8 features which were above the threshold of 80% to avoid multicollinearity issue. Lastly, we did one hot encoding to convert all categorical variables in numeric.</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As discussed earlier,  our dataset was highly imbalanced  and could result in biases predictions from the models . Hence, we went ahead with two different balancing techniques: </a:t>
            </a:r>
            <a:r>
              <a:rPr lang="en-US" b="1"/>
              <a:t>Naïve Random Over-Sampling </a:t>
            </a:r>
            <a:r>
              <a:rPr lang="en-US"/>
              <a:t>and SMOTE (</a:t>
            </a:r>
            <a:r>
              <a:rPr lang="en-US" b="1"/>
              <a:t>Synthetic Minority Over-sampling Technique)</a:t>
            </a:r>
            <a:r>
              <a:rPr lang="en-US"/>
              <a:t>.</a:t>
            </a:r>
          </a:p>
          <a:p>
            <a:pPr marL="0" indent="0">
              <a:buNone/>
            </a:pPr>
            <a:endParaRPr lang="en-US"/>
          </a:p>
          <a:p>
            <a:pPr marL="0" indent="0">
              <a:buNone/>
            </a:pPr>
            <a:r>
              <a:rPr lang="en-US"/>
              <a:t>And we found that SMOTE is more effective when compared results. Hence, we considered SMOTE for our further modeling approach. </a:t>
            </a:r>
          </a:p>
          <a:p>
            <a:pPr marL="0" indent="0">
              <a:buNone/>
            </a:pP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debaa7b3a2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debaa7b3a2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Quick recap – Classification of in-hospital patients mortality</a:t>
            </a:r>
          </a:p>
          <a:p>
            <a:pPr marL="0" indent="0">
              <a:buNone/>
            </a:pPr>
            <a:endParaRPr lang="en-US" dirty="0"/>
          </a:p>
          <a:p>
            <a:pPr marL="0" indent="0">
              <a:buNone/>
            </a:pPr>
            <a:r>
              <a:rPr lang="en-US" dirty="0"/>
              <a:t>The next step was to hyper tune the parameters to overcome underfitting or overfitting of the algorithm on dataset. </a:t>
            </a:r>
          </a:p>
          <a:p>
            <a:pPr marL="0" indent="0">
              <a:buNone/>
            </a:pPr>
            <a:endParaRPr lang="en-US" dirty="0"/>
          </a:p>
          <a:p>
            <a:pPr marL="0" indent="0">
              <a:buNone/>
            </a:pPr>
            <a:r>
              <a:rPr lang="en-US" dirty="0"/>
              <a:t>Post that we applied 6 algorithms namely KNN, Decision Tree, RF, NN, Gradient boosting and XG boost</a:t>
            </a:r>
          </a:p>
          <a:p>
            <a:pPr marL="0" indent="0">
              <a:buNone/>
            </a:pPr>
            <a:endParaRPr lang="en-US" dirty="0"/>
          </a:p>
          <a:p>
            <a:pPr marL="0" indent="0">
              <a:buNone/>
            </a:pPr>
            <a:r>
              <a:rPr lang="en-US" dirty="0"/>
              <a:t>And checked for the performance metrics and runtime for each of the combination of dataset type and classification model.</a:t>
            </a:r>
          </a:p>
          <a:p>
            <a:pPr marL="0" indent="0">
              <a:buNone/>
            </a:pPr>
            <a:endParaRPr lang="en-US" dirty="0"/>
          </a:p>
          <a:p>
            <a:pPr marL="0" indent="0">
              <a:buNone/>
            </a:pPr>
            <a:r>
              <a:rPr lang="en-US" dirty="0"/>
              <a:t>Finally, we used K-fold cross validation technique to validate our results through  mean accuracy value for each model.</a:t>
            </a:r>
          </a:p>
          <a:p>
            <a:pPr marL="0" indent="0">
              <a:buNone/>
            </a:pPr>
            <a:endParaRPr lang="en-US" dirty="0"/>
          </a:p>
          <a:p>
            <a:pPr marL="0" indent="0">
              <a:buNone/>
            </a:pP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buNone/>
            </a:pPr>
            <a:r>
              <a:rPr lang="en-US"/>
              <a:t>One of our interesting observations </a:t>
            </a:r>
            <a:r>
              <a:rPr lang="en-US" err="1"/>
              <a:t>wrt</a:t>
            </a:r>
            <a:r>
              <a:rPr lang="en-US"/>
              <a:t> Accuracy and  Runtime was that</a:t>
            </a:r>
          </a:p>
          <a:p>
            <a:pPr algn="just">
              <a:buNone/>
            </a:pPr>
            <a:r>
              <a:rPr lang="en-US"/>
              <a:t> we observed a reduced balanced dataset, gradient boosting took 1100 secs to run while XG Boost gave similar accuracy within just 123 secs which is around 9 times less. </a:t>
            </a:r>
          </a:p>
          <a:p>
            <a:pPr algn="just">
              <a:buNone/>
            </a:pPr>
            <a:endParaRPr lang="en-US"/>
          </a:p>
          <a:p>
            <a:pPr algn="just">
              <a:buNone/>
            </a:pPr>
            <a:endParaRPr lang="en-US"/>
          </a:p>
          <a:p>
            <a:pPr algn="just">
              <a:buNone/>
            </a:pPr>
            <a:endParaRPr lang="en-US"/>
          </a:p>
          <a:p>
            <a:pPr algn="just">
              <a:buNone/>
            </a:pPr>
            <a:endParaRPr lang="en-US"/>
          </a:p>
          <a:p>
            <a:pPr algn="just">
              <a:buNone/>
            </a:pPr>
            <a:endParaRPr lang="en-US"/>
          </a:p>
          <a:p>
            <a:pPr algn="just">
              <a:buNone/>
            </a:pPr>
            <a:endParaRPr lang="en-US"/>
          </a:p>
          <a:p>
            <a:pPr algn="just">
              <a:buNone/>
            </a:pPr>
            <a:endParaRPr lang="en-US"/>
          </a:p>
          <a:p>
            <a:pPr algn="just">
              <a:buNone/>
            </a:pPr>
            <a:endParaRPr lang="en-US"/>
          </a:p>
          <a:p>
            <a:pPr algn="just">
              <a:buNone/>
            </a:pPr>
            <a:endParaRPr lang="en-US"/>
          </a:p>
          <a:p>
            <a:pPr algn="just">
              <a:buNone/>
            </a:pPr>
            <a:r>
              <a:rPr lang="en-US"/>
              <a:t>,  ---------------------------------------------------------------------------------------------------------------------------------------------------------------------------------------------------------------------------------------</a:t>
            </a:r>
            <a:endParaRPr lang="en-US" dirty="0"/>
          </a:p>
          <a:p>
            <a:pPr algn="just">
              <a:buNone/>
            </a:pPr>
            <a:endParaRPr lang="en-US" dirty="0"/>
          </a:p>
          <a:p>
            <a:pPr algn="just">
              <a:buNone/>
            </a:pPr>
            <a:endParaRPr lang="en-US"/>
          </a:p>
          <a:p>
            <a:pPr algn="just">
              <a:buNone/>
            </a:pPr>
            <a:endParaRPr lang="en-US"/>
          </a:p>
          <a:p>
            <a:pPr algn="just">
              <a:buNone/>
            </a:pPr>
            <a:r>
              <a:rPr lang="en-US" dirty="0"/>
              <a:t>For example, if we observe a reduced balanced dataset, gradient boosting took 1100 secs to run while XG Boost gave similar accuracy within just 123 secs which is around 9 times less. </a:t>
            </a:r>
          </a:p>
          <a:p>
            <a:pPr algn="just">
              <a:buNone/>
            </a:pPr>
            <a:endParaRPr lang="en-US" dirty="0"/>
          </a:p>
          <a:p>
            <a:pPr algn="just">
              <a:buNone/>
            </a:pPr>
            <a:r>
              <a:rPr lang="en-US" dirty="0"/>
              <a:t>In contrast, KNN and Neural Network algorithms gave low accuracy of 9% and 37% compared to other models for original balanced dataset. </a:t>
            </a:r>
            <a:endParaRPr lang="en-US"/>
          </a:p>
          <a:p>
            <a:pPr algn="just">
              <a:buNone/>
            </a:pPr>
            <a:r>
              <a:rPr lang="en-US"/>
              <a:t>and XG boost models gave better performances with an accuracy of around 93%.</a:t>
            </a:r>
            <a:endParaRPr lang="en-US" dirty="0"/>
          </a:p>
          <a:p>
            <a:pPr algn="just">
              <a:buNone/>
            </a:pPr>
            <a:endParaRPr lang="en-US" dirty="0"/>
          </a:p>
          <a:p>
            <a:pPr algn="just">
              <a:buNone/>
            </a:pPr>
            <a:endParaRPr lang="en-US" dirty="0"/>
          </a:p>
        </p:txBody>
      </p:sp>
    </p:spTree>
    <p:extLst>
      <p:ext uri="{BB962C8B-B14F-4D97-AF65-F5344CB8AC3E}">
        <p14:creationId xmlns:p14="http://schemas.microsoft.com/office/powerpoint/2010/main" val="202073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Tried to observe a pattern among various models. We observed that, in general, accuracy is better for balanced datasets for all models. An exception  as seen in the chart is neural network.</a:t>
            </a:r>
          </a:p>
          <a:p>
            <a:pPr marL="0" indent="0">
              <a:buNone/>
            </a:pPr>
            <a:r>
              <a:rPr lang="en-US"/>
              <a:t> Gradient Boosting Classifier gave the best overall accuracy for all Datasets.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accuracy is not the ultimate performance metric. qualitative measure. Considering the Precision performance metric for all the models, we can see that the Gradient Boosting model performs the best consistently with 84% for the original balanced dataset, 81% precision for the Reduced balanced dataset.</a:t>
            </a:r>
          </a:p>
          <a:p>
            <a:pPr marL="0" indent="0">
              <a:buNone/>
            </a:pPr>
            <a:endParaRPr lang="en-US"/>
          </a:p>
          <a:p>
            <a:pPr marL="0" indent="0">
              <a:buNone/>
            </a:pPr>
            <a:endParaRPr lang="en-US"/>
          </a:p>
        </p:txBody>
      </p:sp>
    </p:spTree>
    <p:extLst>
      <p:ext uri="{BB962C8B-B14F-4D97-AF65-F5344CB8AC3E}">
        <p14:creationId xmlns:p14="http://schemas.microsoft.com/office/powerpoint/2010/main" val="710472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a:t>
            </a:r>
            <a:r>
              <a:rPr lang="en-US" dirty="0"/>
              <a:t> mortality prediction, recall of the model plays a vital role. Recall is quantitative performance measure.  From the chart,  We observed that Neural Network with Reduced Balanced dataset provided the highest recall. </a:t>
            </a:r>
          </a:p>
          <a:p>
            <a:pPr marL="0" indent="0">
              <a:buNone/>
            </a:pPr>
            <a:endParaRPr lang="en-US"/>
          </a:p>
          <a:p>
            <a:pPr marL="0" indent="0">
              <a:buNone/>
            </a:pPr>
            <a:r>
              <a:rPr lang="en-US"/>
              <a:t>Now that we have a basic understanding of summary of the our research, I would like to call Pratiksha to </a:t>
            </a:r>
            <a:r>
              <a:rPr lang="en-US" err="1"/>
              <a:t>eloborate</a:t>
            </a:r>
            <a:r>
              <a:rPr lang="en-US"/>
              <a:t> on how our findings can be helpful for Non- Technical audiences</a:t>
            </a:r>
            <a:endParaRPr lang="en-US" dirty="0"/>
          </a:p>
          <a:p>
            <a:pPr marL="0" indent="0">
              <a:buNone/>
            </a:pPr>
            <a:endParaRPr lang="en-US" dirty="0"/>
          </a:p>
        </p:txBody>
      </p:sp>
    </p:spTree>
    <p:extLst>
      <p:ext uri="{BB962C8B-B14F-4D97-AF65-F5344CB8AC3E}">
        <p14:creationId xmlns:p14="http://schemas.microsoft.com/office/powerpoint/2010/main" val="2169514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Thanks Anusha, since we have seen the technical results retrieved from our research, I would like to highlight the contributions we have made through our research results.</a:t>
            </a:r>
          </a:p>
          <a:p>
            <a:pPr marL="0" indent="0">
              <a:buNone/>
            </a:pPr>
            <a:endParaRPr lang="en-US" dirty="0"/>
          </a:p>
          <a:p>
            <a:pPr marL="0" indent="0">
              <a:buNone/>
            </a:pPr>
            <a:r>
              <a:rPr lang="en-US" dirty="0"/>
              <a:t>Earlier researches in the domain used more </a:t>
            </a:r>
            <a:r>
              <a:rPr lang="en-US" b="1" dirty="0"/>
              <a:t>traditional methodologies </a:t>
            </a:r>
            <a:r>
              <a:rPr lang="en-US" dirty="0"/>
              <a:t>to predict the survival rate among patients which could </a:t>
            </a:r>
            <a:r>
              <a:rPr lang="en-US" b="1" dirty="0"/>
              <a:t>not provide better prediction.</a:t>
            </a:r>
            <a:r>
              <a:rPr lang="en-US" dirty="0"/>
              <a:t> Unlike these researches, we have </a:t>
            </a:r>
            <a:r>
              <a:rPr lang="en-US" b="1" dirty="0"/>
              <a:t>implemented robust Machine Learning models </a:t>
            </a:r>
            <a:r>
              <a:rPr lang="en-US" dirty="0"/>
              <a:t>to </a:t>
            </a:r>
            <a:r>
              <a:rPr lang="en-US" b="1" dirty="0"/>
              <a:t>address challenges </a:t>
            </a:r>
            <a:r>
              <a:rPr lang="en-US" dirty="0"/>
              <a:t>like </a:t>
            </a:r>
            <a:r>
              <a:rPr lang="en-US" b="1" dirty="0"/>
              <a:t>data quality</a:t>
            </a:r>
            <a:r>
              <a:rPr lang="en-US" dirty="0"/>
              <a:t>, model decay, </a:t>
            </a:r>
            <a:r>
              <a:rPr lang="en-US" b="1" dirty="0"/>
              <a:t>feature stability, prediction performance</a:t>
            </a:r>
            <a:r>
              <a:rPr lang="en-US" dirty="0"/>
              <a:t>.</a:t>
            </a:r>
          </a:p>
          <a:p>
            <a:pPr marL="0" indent="0">
              <a:buNone/>
            </a:pPr>
            <a:endParaRPr lang="en-US" dirty="0"/>
          </a:p>
          <a:p>
            <a:pPr marL="0" indent="0">
              <a:buNone/>
            </a:pPr>
            <a:r>
              <a:rPr lang="en-US" dirty="0"/>
              <a:t>Also, earlier researches were done </a:t>
            </a:r>
            <a:r>
              <a:rPr lang="en-US" b="1" dirty="0"/>
              <a:t>on limited datasets with patient cohorts suffering </a:t>
            </a:r>
            <a:r>
              <a:rPr lang="en-US" dirty="0"/>
              <a:t>from the </a:t>
            </a:r>
            <a:r>
              <a:rPr lang="en-US" b="1" dirty="0"/>
              <a:t>same diseases </a:t>
            </a:r>
            <a:r>
              <a:rPr lang="en-US" dirty="0"/>
              <a:t>but in our study, we have a </a:t>
            </a:r>
            <a:r>
              <a:rPr lang="en-US" b="1" dirty="0"/>
              <a:t>wider spectrum of variables</a:t>
            </a:r>
            <a:r>
              <a:rPr lang="en-US" dirty="0"/>
              <a:t> that consist of </a:t>
            </a:r>
            <a:r>
              <a:rPr lang="en-US" b="1" dirty="0"/>
              <a:t>different ailments </a:t>
            </a:r>
            <a:r>
              <a:rPr lang="en-US" dirty="0"/>
              <a:t>and predict the overall survival rate of patients irrespective of their illness.</a:t>
            </a:r>
          </a:p>
          <a:p>
            <a:pPr marL="0" indent="0">
              <a:buNone/>
            </a:pPr>
            <a:endParaRPr lang="en-US" dirty="0"/>
          </a:p>
          <a:p>
            <a:pPr marL="0" indent="0">
              <a:buNone/>
            </a:pPr>
            <a:r>
              <a:rPr lang="en-US" dirty="0"/>
              <a:t>Lastly, our important contribution comes with advancement of technology usage. Unlike previous researches, we </a:t>
            </a:r>
            <a:r>
              <a:rPr lang="en-US" b="1" dirty="0"/>
              <a:t>have leveraged the widely available cost-efficient cloud infrastructure </a:t>
            </a:r>
            <a:r>
              <a:rPr lang="en-US" dirty="0"/>
              <a:t>for our modelling by using Google Collab. This is a Open jupyter notebook by google which has </a:t>
            </a:r>
            <a:r>
              <a:rPr lang="en-US" b="1" dirty="0"/>
              <a:t>reduced time and cost </a:t>
            </a:r>
            <a:r>
              <a:rPr lang="en-US" dirty="0"/>
              <a:t>for us </a:t>
            </a:r>
            <a:r>
              <a:rPr lang="en-US" b="1" dirty="0"/>
              <a:t>in terms of hardware and software </a:t>
            </a:r>
            <a:r>
              <a:rPr lang="en-US" b="1" dirty="0" err="1"/>
              <a:t>infrasturcture</a:t>
            </a:r>
            <a:r>
              <a:rPr lang="en-US"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Model robustness refers to the degree that a model’s performance changes when using new data versus training data. Achieving model robustness requires understanding and managing a number of technical challenges. Managing model robustness requires understanding specific challenges related to:</a:t>
            </a:r>
          </a:p>
          <a:p>
            <a:pPr marL="171450" indent="-171450"/>
            <a:r>
              <a:rPr lang="en-US" dirty="0"/>
              <a:t>data quality</a:t>
            </a:r>
          </a:p>
          <a:p>
            <a:pPr marL="171450" indent="-171450"/>
            <a:r>
              <a:rPr lang="en-US" dirty="0"/>
              <a:t>model decay</a:t>
            </a:r>
          </a:p>
          <a:p>
            <a:pPr marL="171450" indent="-171450"/>
            <a:r>
              <a:rPr lang="en-US" dirty="0"/>
              <a:t>feature stability</a:t>
            </a:r>
          </a:p>
          <a:p>
            <a:pPr marL="171450" indent="-171450"/>
            <a:r>
              <a:rPr lang="en-US" dirty="0"/>
              <a:t>precision vs. recall</a:t>
            </a:r>
          </a:p>
          <a:p>
            <a:pPr marL="171450" indent="-171450"/>
            <a:r>
              <a:rPr lang="en-US" dirty="0"/>
              <a:t>input perturbations</a:t>
            </a:r>
          </a:p>
          <a:p>
            <a:pPr marL="0" indent="0">
              <a:buNone/>
            </a:pP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debaa7b3a2_1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debaa7b3a2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buNone/>
            </a:pPr>
            <a:r>
              <a:rPr lang="en-US" b="1" dirty="0"/>
              <a:t>This brings us to most important part: Stakeholder Management.</a:t>
            </a:r>
          </a:p>
          <a:p>
            <a:pPr algn="just">
              <a:buNone/>
            </a:pPr>
            <a:endParaRPr lang="en-US" b="1" dirty="0"/>
          </a:p>
          <a:p>
            <a:pPr algn="just">
              <a:buNone/>
            </a:pPr>
            <a:r>
              <a:rPr lang="en-US" dirty="0"/>
              <a:t>During our efforts to develop a model on technical grounds, we also </a:t>
            </a:r>
            <a:r>
              <a:rPr lang="en-US" b="1" dirty="0"/>
              <a:t>kept our non-technical stakeholders in mind.</a:t>
            </a:r>
            <a:r>
              <a:rPr lang="en-US" dirty="0"/>
              <a:t>  </a:t>
            </a:r>
          </a:p>
          <a:p>
            <a:pPr algn="just">
              <a:buNone/>
            </a:pPr>
            <a:r>
              <a:rPr lang="en-US" dirty="0"/>
              <a:t>Let’s see how our research will help Healthcare Professional, Hospital Management, …… to address their </a:t>
            </a:r>
            <a:r>
              <a:rPr lang="en-US" dirty="0" err="1"/>
              <a:t>painpoint</a:t>
            </a:r>
            <a:r>
              <a:rPr lang="en-US" dirty="0"/>
              <a:t>.</a:t>
            </a:r>
          </a:p>
          <a:p>
            <a:pPr algn="just">
              <a:buNone/>
            </a:pPr>
            <a:endParaRPr lang="en-US" dirty="0"/>
          </a:p>
          <a:p>
            <a:pPr algn="just">
              <a:buNone/>
            </a:pPr>
            <a:endParaRPr lang="en-US" dirty="0"/>
          </a:p>
          <a:p>
            <a:pPr algn="just">
              <a:buNone/>
            </a:pPr>
            <a:endParaRPr lang="en-US" dirty="0"/>
          </a:p>
          <a:p>
            <a:pPr algn="just">
              <a:buNone/>
            </a:pPr>
            <a:endParaRPr lang="en-US" dirty="0"/>
          </a:p>
          <a:p>
            <a:pPr algn="just">
              <a:buNone/>
            </a:pPr>
            <a:r>
              <a:rPr lang="en-US" dirty="0"/>
              <a:t>--------------------------------------------------------------------------------------------------------------------------</a:t>
            </a:r>
          </a:p>
          <a:p>
            <a:pPr algn="just">
              <a:buNone/>
            </a:pPr>
            <a:r>
              <a:rPr lang="en-US" dirty="0"/>
              <a:t>We used a framework to identify the pain points of our stakeholders and address them through our research. </a:t>
            </a:r>
          </a:p>
          <a:p>
            <a:pPr algn="just">
              <a:buNone/>
            </a:pPr>
            <a:r>
              <a:rPr lang="en-US" dirty="0"/>
              <a:t>Machine learning Solution developed by us for better and accurate prediction of in-hospital mortality will be useful for stakeholders like Healthcare professional like doctors and clinicians, Researchers in the field, pharmaceutical companies, and health insurance corporations.</a:t>
            </a:r>
          </a:p>
          <a:p>
            <a:pPr algn="just">
              <a:buNone/>
            </a:pPr>
            <a:endParaRPr lang="en-US" dirty="0"/>
          </a:p>
          <a:p>
            <a:pPr algn="just">
              <a:buNone/>
            </a:pPr>
            <a:r>
              <a:rPr lang="en-US" dirty="0"/>
              <a:t>Let’s elaborate on how our research can prove to be an aid for these stakeholders</a:t>
            </a:r>
          </a:p>
          <a:p>
            <a:pPr algn="just">
              <a:buNone/>
            </a:pP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predictive analytics model presented by us will </a:t>
            </a:r>
            <a:r>
              <a:rPr lang="en-US" b="1" dirty="0"/>
              <a:t>play a crucial role</a:t>
            </a:r>
            <a:r>
              <a:rPr lang="en-US" dirty="0"/>
              <a:t> in </a:t>
            </a:r>
            <a:r>
              <a:rPr lang="en-US" b="1" dirty="0"/>
              <a:t>advancing care and enhancing results </a:t>
            </a:r>
            <a:r>
              <a:rPr lang="en-US" dirty="0"/>
              <a:t>in the healthcare industry by </a:t>
            </a:r>
          </a:p>
          <a:p>
            <a:pPr marL="457200" marR="0" lvl="0" indent="-31750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 helping physicians to </a:t>
            </a:r>
            <a:r>
              <a:rPr lang="en-US" b="1" dirty="0">
                <a:solidFill>
                  <a:srgbClr val="FF0000"/>
                </a:solidFill>
              </a:rPr>
              <a:t>analyze the vast amount</a:t>
            </a:r>
            <a:r>
              <a:rPr lang="en-US" dirty="0">
                <a:solidFill>
                  <a:srgbClr val="FF0000"/>
                </a:solidFill>
              </a:rPr>
              <a:t> </a:t>
            </a:r>
            <a:r>
              <a:rPr lang="en-US" dirty="0"/>
              <a:t>of patient health and demographic data effectively.</a:t>
            </a:r>
          </a:p>
          <a:p>
            <a:pPr marL="457200" marR="0" lvl="0" indent="-31750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2. Health care professionals frequently experience </a:t>
            </a:r>
            <a:r>
              <a:rPr lang="en-US" b="1" dirty="0"/>
              <a:t>prognostic uncertainty</a:t>
            </a:r>
            <a:r>
              <a:rPr lang="en-US" dirty="0"/>
              <a:t> and may find it </a:t>
            </a:r>
            <a:r>
              <a:rPr lang="en-US" b="1" dirty="0"/>
              <a:t>challenging to provide </a:t>
            </a:r>
            <a:r>
              <a:rPr lang="en-US" dirty="0"/>
              <a:t>families with an </a:t>
            </a:r>
            <a:r>
              <a:rPr lang="en-US" b="1" dirty="0"/>
              <a:t>information of the expected outcomes of diseases</a:t>
            </a:r>
            <a:r>
              <a:rPr lang="en-US" dirty="0"/>
              <a:t>. With the aid of our prediction models, these </a:t>
            </a:r>
            <a:r>
              <a:rPr lang="en-US" b="1" dirty="0"/>
              <a:t>difficulties will now be easier to overcome</a:t>
            </a:r>
            <a:r>
              <a:rPr lang="en-US" dirty="0"/>
              <a:t>.</a:t>
            </a:r>
          </a:p>
          <a:p>
            <a:pPr marL="457200" marR="0" lvl="0" indent="-31750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3. Thirdly, as the accurate survival prediction is highly valued in the clinical practice of </a:t>
            </a:r>
            <a:r>
              <a:rPr lang="en-US" b="1" dirty="0"/>
              <a:t>end-of-life care</a:t>
            </a:r>
            <a:r>
              <a:rPr lang="en-US" dirty="0"/>
              <a:t>. Our prediction models enable </a:t>
            </a:r>
            <a:r>
              <a:rPr lang="en-US" b="1" dirty="0"/>
              <a:t>better communication and preparation for impending death,</a:t>
            </a:r>
            <a:r>
              <a:rPr lang="en-US" dirty="0"/>
              <a:t> helping </a:t>
            </a:r>
            <a:r>
              <a:rPr lang="en-US" b="1" dirty="0"/>
              <a:t>old age people avoid futile medical treatment</a:t>
            </a:r>
            <a:r>
              <a:rPr lang="en-US" dirty="0"/>
              <a:t>.</a:t>
            </a:r>
          </a:p>
          <a:p>
            <a:pPr marL="457200" marR="0" lvl="0" indent="-31750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31750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Next stakeholders who will benefit is hospital management.</a:t>
            </a:r>
          </a:p>
          <a:p>
            <a:pPr marL="457200" marR="0" lvl="0" indent="-31750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 1. as, research results will be a great resort for hospital management at all levels </a:t>
            </a:r>
            <a:r>
              <a:rPr lang="en-US" b="1" dirty="0"/>
              <a:t>for better investment decisions </a:t>
            </a:r>
            <a:r>
              <a:rPr lang="en-US" dirty="0"/>
              <a:t>in the </a:t>
            </a:r>
            <a:r>
              <a:rPr lang="en-US" b="1" dirty="0"/>
              <a:t>health technology </a:t>
            </a:r>
            <a:r>
              <a:rPr lang="en-US" dirty="0"/>
              <a:t>sector like </a:t>
            </a:r>
            <a:r>
              <a:rPr lang="en-US" b="1" dirty="0"/>
              <a:t>ICU beds </a:t>
            </a:r>
            <a:r>
              <a:rPr lang="en-US" dirty="0"/>
              <a:t>and patient </a:t>
            </a:r>
            <a:r>
              <a:rPr lang="en-US" b="1" dirty="0"/>
              <a:t>infrastructure</a:t>
            </a:r>
            <a:r>
              <a:rPr lang="en-US" dirty="0"/>
              <a:t>. </a:t>
            </a:r>
          </a:p>
          <a:p>
            <a:pPr marL="457200" marR="0" lvl="0" indent="-31750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2. Hospital management can </a:t>
            </a:r>
            <a:r>
              <a:rPr lang="en-US" b="1" dirty="0"/>
              <a:t>easily integrate this model into the system </a:t>
            </a:r>
            <a:r>
              <a:rPr lang="en-US" dirty="0"/>
              <a:t>for better in-hospital patient care and resource management.</a:t>
            </a:r>
          </a:p>
          <a:p>
            <a:pPr marL="457200" marR="0" lvl="0" indent="-31750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31750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algn="just">
              <a:buNone/>
            </a:pPr>
            <a:endParaRPr lang="en-US" dirty="0"/>
          </a:p>
          <a:p>
            <a:pPr algn="just">
              <a:buNone/>
            </a:pPr>
            <a:r>
              <a:rPr lang="en-US" dirty="0"/>
              <a:t>----------------------------------------------------------------------------------------------------------------------------------------------------------------------------------------------------------------------------------------------------</a:t>
            </a:r>
          </a:p>
          <a:p>
            <a:pPr algn="just">
              <a:buNone/>
            </a:pPr>
            <a:r>
              <a:rPr lang="en-US" dirty="0"/>
              <a:t>conduct multiple and preparation for impending death, and helping old age people avoid futile medical treatment, and facilitating optimal palliative care quality for patients, families, and physicians altogether.</a:t>
            </a:r>
          </a:p>
          <a:p>
            <a:pPr algn="just">
              <a:buNone/>
            </a:pPr>
            <a:endParaRPr lang="en-US" dirty="0"/>
          </a:p>
          <a:p>
            <a:pPr algn="just">
              <a:buNone/>
            </a:pPr>
            <a:r>
              <a:rPr lang="en-US" dirty="0"/>
              <a:t>Successful applications of machine learning in healthcare often necessitate significant integration efforts. Integrating our model's output into intricate human workflows can translate modeling advancements into improvements in clinical treatment. Further, clinicians frequently experience prognostic uncertainty and may find it challenging to provide families with an informed assessment of the expected outcomes of treatment decisions. Clinicians, patients, and families might all be vulnerable to unconscious but significant cognitive biases when making judgments under pressure, further adding to the complexity of these situations. With the aid of our prediction models, these difficulties will now be easier to overcome and support medical decision-making for healthcare professionals. </a:t>
            </a:r>
          </a:p>
          <a:p>
            <a:pPr algn="just">
              <a:buNone/>
            </a:pPr>
            <a:endParaRPr lang="en-US" dirty="0"/>
          </a:p>
          <a:p>
            <a:pPr algn="just">
              <a:buNone/>
            </a:pPr>
            <a:r>
              <a:rPr lang="en-US" dirty="0"/>
              <a:t>Additionally, accurate survival prediction is highly valued in the clinical practice of end-of-life care. Our prediction models enable better communication and preparation for impending death, helping old age people avoid futile medical treatment, and facilitating optimal palliative care quality for patients, families, and physicians altogether. </a:t>
            </a:r>
          </a:p>
          <a:p>
            <a:pPr algn="just">
              <a:buNone/>
            </a:pPr>
            <a:endParaRPr lang="en-US" dirty="0"/>
          </a:p>
          <a:p>
            <a:pPr algn="just">
              <a:buNone/>
            </a:pPr>
            <a:r>
              <a:rPr lang="en-US" dirty="0"/>
              <a:t>Our exploratory data analysis leverages the feature importance technique to select the prime attributes influencing patient mortality. This will enable hospitals in gathering crucial medical and demographic details from patients to make more informed decisions about treatment based on mortality prediction using the above-collected data.</a:t>
            </a:r>
          </a:p>
          <a:p>
            <a:pPr algn="just">
              <a:buNone/>
            </a:pPr>
            <a:endParaRPr lang="en-US" dirty="0"/>
          </a:p>
          <a:p>
            <a:pPr algn="just">
              <a:buNone/>
            </a:pPr>
            <a:r>
              <a:rPr lang="en-US" dirty="0"/>
              <a:t> Further, these key features from our analysis will help researchers in the pharmaceutical industry to utilize this data for important drug developments for diseases having a significant impact on patient death. Ultimately, this will help improve in-hospital survival among patients suffering from those illnesses. </a:t>
            </a:r>
          </a:p>
          <a:p>
            <a:pPr algn="just">
              <a:buNone/>
            </a:pPr>
            <a:endParaRPr lang="en-US" dirty="0"/>
          </a:p>
          <a:p>
            <a:pPr algn="just">
              <a:buNone/>
            </a:pPr>
            <a:r>
              <a:rPr lang="en-US" dirty="0"/>
              <a:t>Our model will also come as an aid for hospital management who can integrate this model into the system for better in-hospital patient care and resource management for themselves and their patients. </a:t>
            </a:r>
          </a:p>
          <a:p>
            <a:pPr algn="just">
              <a:buNone/>
            </a:pPr>
            <a:r>
              <a:rPr lang="en-US" dirty="0"/>
              <a:t>Our predictive models will prove to be a great resort for hospital management at all levels to use available data as an asset to make investment decisions in the health technology sector for ICU beds and patient infrastructure. Lastly, the above patient survival prediction models can also be utilized by Health Insurance corporations in evaluating prospective customers’ survival or mortality rate during the decision-making process for insurance plan offers and respective premium charges.</a:t>
            </a:r>
          </a:p>
          <a:p>
            <a:pPr marL="0" indent="0">
              <a:buNone/>
            </a:pPr>
            <a:endParaRPr lang="en-US" dirty="0"/>
          </a:p>
          <a:p>
            <a:pPr>
              <a:buNone/>
            </a:pPr>
            <a:endParaRPr lang="en-US" dirty="0">
              <a:latin typeface="Calibri"/>
              <a:ea typeface="Calibri"/>
              <a:cs typeface="Calibri"/>
            </a:endParaRPr>
          </a:p>
        </p:txBody>
      </p:sp>
    </p:spTree>
    <p:extLst>
      <p:ext uri="{BB962C8B-B14F-4D97-AF65-F5344CB8AC3E}">
        <p14:creationId xmlns:p14="http://schemas.microsoft.com/office/powerpoint/2010/main" val="4061519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debaa7b3a2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debaa7b3a2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Our </a:t>
            </a:r>
            <a:r>
              <a:rPr lang="en-US" dirty="0"/>
              <a:t>agenda for today which we are going to </a:t>
            </a:r>
            <a:r>
              <a:rPr lang="en-US" b="1"/>
              <a:t>communicate</a:t>
            </a:r>
            <a:r>
              <a:rPr lang="en-US"/>
              <a:t> our </a:t>
            </a:r>
            <a:r>
              <a:rPr lang="en-US" b="1"/>
              <a:t>research findings</a:t>
            </a:r>
            <a:r>
              <a:rPr lang="en-US"/>
              <a:t> to different </a:t>
            </a:r>
            <a:r>
              <a:rPr lang="en-US" dirty="0"/>
              <a:t>stakeholders</a:t>
            </a:r>
            <a:r>
              <a:rPr lang="en-US"/>
              <a:t>.</a:t>
            </a:r>
            <a:endParaRPr lang="en-US" dirty="0"/>
          </a:p>
        </p:txBody>
      </p:sp>
    </p:spTree>
    <p:extLst>
      <p:ext uri="{BB962C8B-B14F-4D97-AF65-F5344CB8AC3E}">
        <p14:creationId xmlns:p14="http://schemas.microsoft.com/office/powerpoint/2010/main" val="2309011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Further our research will be helpful for Researchers in healthcare industry</a:t>
            </a:r>
          </a:p>
          <a:p>
            <a:pPr marL="13970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 As they can rely on our prediction models help </a:t>
            </a:r>
            <a:r>
              <a:rPr lang="en-US" b="1" dirty="0"/>
              <a:t>identify patients who are at risk of death</a:t>
            </a:r>
            <a:r>
              <a:rPr lang="en-US" dirty="0"/>
              <a:t> and then </a:t>
            </a:r>
            <a:r>
              <a:rPr lang="en-US" b="1" i="1" dirty="0"/>
              <a:t>recommend treatment </a:t>
            </a:r>
            <a:r>
              <a:rPr lang="en-US" dirty="0"/>
              <a:t>plans to the medical staffs.</a:t>
            </a:r>
          </a:p>
          <a:p>
            <a:pPr algn="just">
              <a:buNone/>
            </a:pPr>
            <a:r>
              <a:rPr lang="en-US" dirty="0"/>
              <a:t>2. Also, our exploratory data analysis leverages the </a:t>
            </a:r>
            <a:r>
              <a:rPr lang="en-US" b="1" dirty="0"/>
              <a:t>feature importance technique </a:t>
            </a:r>
            <a:r>
              <a:rPr lang="en-US" dirty="0"/>
              <a:t>to select the </a:t>
            </a:r>
            <a:r>
              <a:rPr lang="en-US" b="1" dirty="0"/>
              <a:t>prime attributes influencing patient mortality</a:t>
            </a:r>
            <a:r>
              <a:rPr lang="en-US" dirty="0"/>
              <a:t>. This will enable researchers to </a:t>
            </a:r>
            <a:r>
              <a:rPr lang="en-US" b="1" dirty="0"/>
              <a:t>decide and prioritize </a:t>
            </a:r>
            <a:r>
              <a:rPr lang="en-US" b="0" dirty="0"/>
              <a:t>what </a:t>
            </a:r>
            <a:r>
              <a:rPr lang="en-US" dirty="0"/>
              <a:t>crucial medical and demographic </a:t>
            </a:r>
            <a:r>
              <a:rPr lang="en-US" b="1" dirty="0"/>
              <a:t>details need to be collected from patients</a:t>
            </a:r>
            <a:r>
              <a:rPr lang="en-US" dirty="0"/>
              <a:t>.</a:t>
            </a:r>
          </a:p>
          <a:p>
            <a:pPr algn="just">
              <a:buNone/>
            </a:pPr>
            <a:endParaRPr lang="en-US" dirty="0"/>
          </a:p>
          <a:p>
            <a:pPr algn="just">
              <a:buNone/>
            </a:pPr>
            <a:r>
              <a:rPr lang="en-US" dirty="0"/>
              <a:t>Further, our exploratory data analysis and models will also help the pharmaceutical industries to utilize this data for </a:t>
            </a:r>
            <a:r>
              <a:rPr lang="en-US" b="1" dirty="0"/>
              <a:t>important drug developments for diseases having a significant impact on patient death.</a:t>
            </a:r>
            <a:r>
              <a:rPr lang="en-US" dirty="0"/>
              <a:t> Ultimately, this will </a:t>
            </a:r>
            <a:r>
              <a:rPr lang="en-US" b="1" dirty="0"/>
              <a:t>help improve in-hospital survival </a:t>
            </a:r>
            <a:r>
              <a:rPr lang="en-US" dirty="0"/>
              <a:t>among patients suffering from those illnesses. </a:t>
            </a:r>
          </a:p>
          <a:p>
            <a:pPr algn="just">
              <a:buNone/>
            </a:pPr>
            <a:endParaRPr lang="en-US" dirty="0"/>
          </a:p>
          <a:p>
            <a:pPr algn="just">
              <a:buNone/>
            </a:pPr>
            <a:r>
              <a:rPr lang="en-US" dirty="0"/>
              <a:t> Lastly, the above patient survival prediction models can also be utilized by Health Insurance corporations in </a:t>
            </a:r>
            <a:r>
              <a:rPr lang="en-US" b="1" dirty="0"/>
              <a:t>evaluating prospective customers’ survival or mortality rate during the decision-making process for insurance plan offers and respective premium charges.</a:t>
            </a:r>
          </a:p>
          <a:p>
            <a:pPr algn="just">
              <a:buNone/>
            </a:pPr>
            <a:endParaRPr lang="en-US" b="1" dirty="0"/>
          </a:p>
          <a:p>
            <a:pPr algn="just">
              <a:buNone/>
            </a:pPr>
            <a:r>
              <a:rPr lang="en-US" b="1" dirty="0"/>
              <a:t>With technical analysis and non-tech stakeholder management, we are ready to provide final recommendations. For which I will hand over to Niki. </a:t>
            </a:r>
          </a:p>
          <a:p>
            <a:pPr>
              <a:buNone/>
            </a:pPr>
            <a:endParaRPr lang="en-US" dirty="0">
              <a:latin typeface="Calibri"/>
              <a:ea typeface="Calibri"/>
              <a:cs typeface="Calibri"/>
            </a:endParaRPr>
          </a:p>
        </p:txBody>
      </p:sp>
    </p:spTree>
    <p:extLst>
      <p:ext uri="{BB962C8B-B14F-4D97-AF65-F5344CB8AC3E}">
        <p14:creationId xmlns:p14="http://schemas.microsoft.com/office/powerpoint/2010/main" val="2888356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debaa7b3a2_1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debaa7b3a2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buNone/>
            </a:pPr>
            <a:r>
              <a:rPr lang="en-US" dirty="0"/>
              <a:t>Aft</a:t>
            </a:r>
            <a:r>
              <a:rPr lang="en" dirty="0"/>
              <a:t>er analyzing the results, we recommend adopting the model </a:t>
            </a:r>
            <a:r>
              <a:rPr lang="en-US" dirty="0"/>
              <a:t>that is </a:t>
            </a:r>
            <a:r>
              <a:rPr lang="en" dirty="0"/>
              <a:t>most aligned with the hospital's needs. If the end goal is to improve accuracy and precision, then the Gradient Boosting model should be preferred. Whereas, if one is interested in achieving the highest recall, then Neural Network is the most recommended one.</a:t>
            </a:r>
            <a:endParaRPr lang="en-US" dirty="0"/>
          </a:p>
          <a:p>
            <a:pPr>
              <a:buNone/>
            </a:pPr>
            <a:endParaRPr lang="en" dirty="0"/>
          </a:p>
          <a:p>
            <a:pPr algn="just">
              <a:buNone/>
            </a:pPr>
            <a:r>
              <a:rPr lang="en" dirty="0"/>
              <a:t>Lastly, we recommend using a cloud desktop for cost-efficient results.</a:t>
            </a:r>
            <a:r>
              <a:rPr lang="en"/>
              <a:t> </a:t>
            </a:r>
            <a:r>
              <a:rPr lang="en" dirty="0"/>
              <a:t>It is a smart move to utilize the cloud computing infrastructure for faster processing when implementing predictive models.</a:t>
            </a:r>
            <a:r>
              <a:rPr lang="en"/>
              <a:t> Also, with an increase in clinical data, it is expensive and tedious to maintain data on local offline systems hence we suggest the use of Cloud desktops.</a:t>
            </a:r>
            <a:endParaRPr lang="en-US"/>
          </a:p>
        </p:txBody>
      </p:sp>
    </p:spTree>
    <p:extLst>
      <p:ext uri="{BB962C8B-B14F-4D97-AF65-F5344CB8AC3E}">
        <p14:creationId xmlns:p14="http://schemas.microsoft.com/office/powerpoint/2010/main" val="884766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debaa7b3a2_1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debaa7b3a2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Limitations are inevitable part of any research. Let's discuss few of the limitations in our study.</a:t>
            </a:r>
          </a:p>
          <a:p>
            <a:pPr marL="0" indent="0">
              <a:buNone/>
            </a:pPr>
            <a:endParaRPr lang="en-US" dirty="0"/>
          </a:p>
          <a:p>
            <a:pPr marL="228600" indent="-228600">
              <a:buAutoNum type="arabicParenR"/>
            </a:pPr>
            <a:r>
              <a:rPr lang="en-US" b="1" dirty="0"/>
              <a:t>One of our major constraints</a:t>
            </a:r>
            <a:r>
              <a:rPr lang="en-US" dirty="0"/>
              <a:t> was that the dataset failed to include crucial information relating to the socio-demographics of in-hospital patients. Information such as State/Region of residence, lifestyle,  education,  job type, salaries, and working conditions will turn out to be a value addition. These factors could have helped </a:t>
            </a:r>
            <a:r>
              <a:rPr lang="en-US" b="1"/>
              <a:t>develop a commonality</a:t>
            </a:r>
            <a:r>
              <a:rPr lang="en-US" dirty="0"/>
              <a:t> between patients affected by a similar illness/disease and suggest a cure to prevent the occurrence of these illnesses. </a:t>
            </a:r>
          </a:p>
          <a:p>
            <a:pPr marL="228600" indent="-228600">
              <a:buAutoNum type="arabicParenR"/>
            </a:pPr>
            <a:r>
              <a:rPr lang="en-US"/>
              <a:t>Also, the</a:t>
            </a:r>
            <a:r>
              <a:rPr lang="en-US" b="1"/>
              <a:t> dataset had missing values that had to be imputed</a:t>
            </a:r>
            <a:r>
              <a:rPr lang="en-US"/>
              <a:t>. It would be better if all data is available.</a:t>
            </a:r>
            <a:endParaRPr lang="en-US" dirty="0"/>
          </a:p>
          <a:p>
            <a:pPr marL="228600" indent="-228600">
              <a:buAutoNum type="arabicParenR"/>
            </a:pPr>
            <a:endParaRPr lang="en-US" dirty="0"/>
          </a:p>
          <a:p>
            <a:pPr marL="0" indent="0">
              <a:buNone/>
            </a:pPr>
            <a:r>
              <a:rPr lang="en-US" dirty="0"/>
              <a:t>2) </a:t>
            </a:r>
            <a:r>
              <a:rPr lang="en" dirty="0"/>
              <a:t>Secondly, the model might not work best when certain extreme/odd cases are considered. Without careful instruction on how to interpret model output, clinicians may underestimate in-hospital mortality risk for patients with severe conditions that would usually receive intensive treatment.</a:t>
            </a:r>
            <a:endParaRPr lang="en-US" dirty="0"/>
          </a:p>
          <a:p>
            <a:pPr marL="0" indent="0">
              <a:buNone/>
            </a:pPr>
            <a:endParaRPr lang="en-US" dirty="0"/>
          </a:p>
          <a:p>
            <a:pPr marL="0" indent="0">
              <a:buNone/>
            </a:pPr>
            <a:r>
              <a:rPr lang="en" dirty="0"/>
              <a:t>3) </a:t>
            </a:r>
            <a:r>
              <a:rPr lang="en"/>
              <a:t>Also, If</a:t>
            </a:r>
            <a:r>
              <a:rPr lang="en" dirty="0"/>
              <a:t> our dataset supported clustering then we would have been </a:t>
            </a:r>
            <a:r>
              <a:rPr lang="en" b="1"/>
              <a:t>able to capture some descriptive insights </a:t>
            </a:r>
            <a:r>
              <a:rPr lang="en" dirty="0"/>
              <a:t>which could have helped in mortality prediction</a:t>
            </a:r>
          </a:p>
          <a:p>
            <a:pPr marL="0" indent="0">
              <a:buNone/>
            </a:pPr>
            <a:endParaRPr lang="en" dirty="0"/>
          </a:p>
          <a:p>
            <a:pPr marL="0" indent="0">
              <a:buNone/>
            </a:pPr>
            <a:r>
              <a:rPr lang="en" dirty="0"/>
              <a:t>4) Lastly, our model may not be suitable for infant mortality prediction due to the limited data availability, as our dataset only consisted of patients between the age group of 16 to 90 years of age.</a:t>
            </a:r>
          </a:p>
          <a:p>
            <a:pPr marL="0" indent="0">
              <a:buNone/>
            </a:pPr>
            <a:endParaRPr lang="en-US" dirty="0"/>
          </a:p>
        </p:txBody>
      </p:sp>
    </p:spTree>
    <p:extLst>
      <p:ext uri="{BB962C8B-B14F-4D97-AF65-F5344CB8AC3E}">
        <p14:creationId xmlns:p14="http://schemas.microsoft.com/office/powerpoint/2010/main" val="1079259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ebaa7b3a2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ebaa7b3a2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buNone/>
            </a:pPr>
            <a:r>
              <a:rPr lang="en-US" dirty="0"/>
              <a:t>We further plan on </a:t>
            </a:r>
            <a:r>
              <a:rPr lang="en-US" b="1"/>
              <a:t>improving our work by diving deeper to analyze and predict the percentage survival rate for in-hospital patients based on the severity of the patient’s condition during the time of admission.</a:t>
            </a:r>
            <a:r>
              <a:rPr lang="en-US"/>
              <a:t> Early symptom detection could prove to be beneficial</a:t>
            </a:r>
            <a:r>
              <a:rPr lang="en-US" dirty="0"/>
              <a:t> in </a:t>
            </a:r>
            <a:r>
              <a:rPr lang="en-US"/>
              <a:t>increasing </a:t>
            </a:r>
            <a:r>
              <a:rPr lang="en-US" dirty="0"/>
              <a:t>the </a:t>
            </a:r>
            <a:r>
              <a:rPr lang="en-US"/>
              <a:t>chances of a patient's survival</a:t>
            </a:r>
          </a:p>
          <a:p>
            <a:pPr algn="just">
              <a:buNone/>
            </a:pPr>
            <a:endParaRPr lang="en-US"/>
          </a:p>
          <a:p>
            <a:pPr>
              <a:buNone/>
            </a:pPr>
            <a:r>
              <a:rPr lang="en-US"/>
              <a:t>Our data currently constituted less than 10% of patients who died after being admitted to the hospital. Thus we had to sy</a:t>
            </a:r>
            <a:r>
              <a:rPr lang="en-US" b="1"/>
              <a:t>nthetically impute the samples for precise and accurate mortality prediction. T</a:t>
            </a:r>
            <a:r>
              <a:rPr lang="en-US"/>
              <a:t>he model's performance </a:t>
            </a:r>
            <a:r>
              <a:rPr lang="en-US" b="1"/>
              <a:t>can be improved</a:t>
            </a:r>
            <a:r>
              <a:rPr lang="en-US"/>
              <a:t>, if we get access to a huge amount of in-hospital patient mortality data </a:t>
            </a:r>
          </a:p>
          <a:p>
            <a:pPr>
              <a:buNone/>
            </a:pPr>
            <a:endParaRPr lang="en-US"/>
          </a:p>
          <a:p>
            <a:pPr>
              <a:buNone/>
            </a:pPr>
            <a:r>
              <a:rPr lang="en-US"/>
              <a:t>In </a:t>
            </a:r>
            <a:r>
              <a:rPr lang="en-US" dirty="0"/>
              <a:t>the </a:t>
            </a:r>
            <a:r>
              <a:rPr lang="en-US"/>
              <a:t>future</a:t>
            </a:r>
            <a:r>
              <a:rPr lang="en-US" dirty="0"/>
              <a:t>, we can </a:t>
            </a:r>
            <a:r>
              <a:rPr lang="en-US"/>
              <a:t>collaborate with other businesses/companies in order </a:t>
            </a:r>
            <a:r>
              <a:rPr lang="en-US" dirty="0"/>
              <a:t>to </a:t>
            </a:r>
            <a:r>
              <a:rPr lang="en-US"/>
              <a:t>fit our model into an application so that it can </a:t>
            </a:r>
            <a:r>
              <a:rPr lang="en-US" dirty="0"/>
              <a:t>be </a:t>
            </a:r>
            <a:r>
              <a:rPr lang="en-US"/>
              <a:t>easily accessible </a:t>
            </a:r>
            <a:r>
              <a:rPr lang="en-US" dirty="0"/>
              <a:t>and </a:t>
            </a:r>
            <a:r>
              <a:rPr lang="en-US"/>
              <a:t>more user-friendly</a:t>
            </a:r>
            <a:r>
              <a:rPr lang="en-US" dirty="0"/>
              <a:t>.</a:t>
            </a:r>
            <a:endParaRPr lang="en-US"/>
          </a:p>
          <a:p>
            <a:pPr algn="just">
              <a:buNone/>
            </a:pPr>
            <a:endParaRPr lang="en-US"/>
          </a:p>
          <a:p>
            <a:pPr algn="just">
              <a:buNone/>
            </a:pPr>
            <a:r>
              <a:rPr lang="en-US"/>
              <a:t> </a:t>
            </a:r>
            <a:r>
              <a:rPr lang="en-US" dirty="0"/>
              <a:t>Additionally, with the advanced technology infrastructure, the in-patient mortality prediction model can have functionalities to run in a real-time environment.</a:t>
            </a:r>
            <a:r>
              <a:rPr lang="en-US"/>
              <a: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There is a large </a:t>
            </a:r>
            <a:r>
              <a:rPr lang="en-US"/>
              <a:t>scope for future work. We want to do more research and are open to collaboration if anyone wants to invest with us. Thank you so much!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So, let’s start!</a:t>
            </a:r>
          </a:p>
          <a:p>
            <a:pPr marL="0" indent="0">
              <a:buNone/>
            </a:pPr>
            <a:r>
              <a:rPr lang="en-US" b="1"/>
              <a:t>Our problem statement here is we aim to develop and validate a predictive model by detecting and visualizing significant indicators of survival rate among patients. And to understand what features are important for patient mortality prediction. </a:t>
            </a:r>
          </a:p>
          <a:p>
            <a:pPr marL="0" indent="0">
              <a:buNone/>
            </a:pPr>
            <a:endParaRPr lang="en-US" b="1"/>
          </a:p>
          <a:p>
            <a:pPr marL="0" indent="0">
              <a:buNone/>
            </a:pPr>
            <a:r>
              <a:rPr lang="en-US"/>
              <a:t>------------------------------------------------------------------------------------------------------------------------------------------------------------------------------------------------------------------------------------------------------------------------</a:t>
            </a:r>
          </a:p>
          <a:p>
            <a:pPr marL="0" indent="0">
              <a:buNone/>
            </a:pPr>
            <a:endParaRPr lang="en-US"/>
          </a:p>
          <a:p>
            <a:pPr marL="0" indent="0">
              <a:buNone/>
            </a:pPr>
            <a:endParaRPr lang="en-US"/>
          </a:p>
          <a:p>
            <a:pPr marL="0" indent="0">
              <a:buNone/>
            </a:pPr>
            <a:endParaRPr lang="en-US"/>
          </a:p>
          <a:p>
            <a:pPr marL="0" indent="0">
              <a:buNone/>
            </a:pPr>
            <a:r>
              <a:rPr lang="en-US" dirty="0"/>
              <a:t>We want our research results to be used in real life for survival of the patients.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So, why we chose this problem statement?  </a:t>
            </a:r>
          </a:p>
          <a:p>
            <a:pPr marL="0" indent="0">
              <a:buNone/>
            </a:pPr>
            <a:endParaRPr lang="en-US" dirty="0"/>
          </a:p>
          <a:p>
            <a:pPr marL="0" indent="0">
              <a:buNone/>
            </a:pPr>
            <a:r>
              <a:rPr lang="en-US" dirty="0"/>
              <a:t>As we all know, healthcare plays a crucial role in human life, and the predictors of in-hospital mortality for admitted patients </a:t>
            </a:r>
            <a:r>
              <a:rPr lang="en-US" b="1"/>
              <a:t>remain poorly characterized</a:t>
            </a:r>
            <a:r>
              <a:rPr lang="en-US" dirty="0"/>
              <a:t>. Data Analytics plays an important role in the healthcare sector as it</a:t>
            </a:r>
            <a:r>
              <a:rPr lang="en-US" b="1"/>
              <a:t> provides valuable insights </a:t>
            </a:r>
            <a:r>
              <a:rPr lang="en-US" dirty="0"/>
              <a:t>from available data to enable </a:t>
            </a:r>
            <a:r>
              <a:rPr lang="en-US" b="1"/>
              <a:t>doctors and health administrators to make more informed decisions</a:t>
            </a:r>
            <a:r>
              <a:rPr lang="en-US" dirty="0"/>
              <a:t>. </a:t>
            </a:r>
          </a:p>
          <a:p>
            <a:pPr marL="0" indent="0">
              <a:buNone/>
            </a:pPr>
            <a:endParaRPr lang="en-US" dirty="0"/>
          </a:p>
          <a:p>
            <a:pPr marL="0" indent="0">
              <a:buNone/>
            </a:pPr>
            <a:r>
              <a:rPr lang="en-US" dirty="0"/>
              <a:t>---------------------------------------------------------------------------------------------------------------------------------------------------------------------------------------------------------------------------------------------------------------------</a:t>
            </a:r>
          </a:p>
          <a:p>
            <a:pPr marL="0" indent="0">
              <a:buNone/>
            </a:pPr>
            <a:endParaRPr lang="en-US" dirty="0"/>
          </a:p>
          <a:p>
            <a:pPr marL="0" indent="0">
              <a:buNone/>
            </a:pPr>
            <a:r>
              <a:rPr lang="en-US" dirty="0"/>
              <a:t>Knowledge about chronic conditions can inform clinical decisions about patient care and ultimately improve patient survival outcomes. </a:t>
            </a:r>
            <a:endParaRPr lang="en-US" b="1" i="1" dirty="0"/>
          </a:p>
          <a:p>
            <a:pPr marL="0" indent="0">
              <a:buNone/>
            </a:pPr>
            <a:endParaRPr lang="en-US" dirty="0"/>
          </a:p>
          <a:p>
            <a:pPr marL="0" indent="0">
              <a:buNone/>
              <a:defRPr/>
            </a:pPr>
            <a:r>
              <a:rPr lang="en-US" dirty="0"/>
              <a:t>Implementation of the latest technologies like medical imaging, Artificial Intelligence, and Internet of Things (IoT) devices generates huge amount of data. And with these growing new approaches, Data Analytics plays an important role in the healthcare sector. This also creates a question for Data Analysts working in healthcare domain to derive valuable insights from available data to enable doctors and health administrators to make more informed decisions. </a:t>
            </a:r>
          </a:p>
          <a:p>
            <a:pPr marL="0" indent="0">
              <a:buNone/>
            </a:pPr>
            <a:endParaRPr lang="en-US" dirty="0"/>
          </a:p>
          <a:p>
            <a:pPr marL="0" indent="0">
              <a:buNone/>
            </a:pPr>
            <a:r>
              <a:rPr lang="en-US" dirty="0"/>
              <a:t>Hence, we are brining a solution through our research by developing models to predict in-hospital mortality rate.</a:t>
            </a:r>
          </a:p>
          <a:p>
            <a:pPr marL="0" indent="0">
              <a:buNone/>
            </a:pPr>
            <a:endParaRPr lang="en-US" dirty="0"/>
          </a:p>
        </p:txBody>
      </p:sp>
    </p:spTree>
    <p:extLst>
      <p:ext uri="{BB962C8B-B14F-4D97-AF65-F5344CB8AC3E}">
        <p14:creationId xmlns:p14="http://schemas.microsoft.com/office/powerpoint/2010/main" val="3376147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To quickly brief on the dataset, </a:t>
            </a:r>
          </a:p>
          <a:p>
            <a:pPr marL="0" indent="0">
              <a:buNone/>
            </a:pPr>
            <a:endParaRPr lang="en-US" dirty="0"/>
          </a:p>
          <a:p>
            <a:pPr marL="0" indent="0">
              <a:buNone/>
            </a:pPr>
            <a:r>
              <a:rPr lang="en-US" dirty="0"/>
              <a:t>First, we sourced them from Kaggle for the patients across the united states. Originally, we had three datasets Diagnosis, Patient demography, and Intensive Care unit. with a </a:t>
            </a:r>
          </a:p>
          <a:p>
            <a:pPr marL="0" indent="0">
              <a:buNone/>
            </a:pPr>
            <a:r>
              <a:rPr lang="en-US" dirty="0"/>
              <a:t>We then merged them together using primary and foreign key to create final dataset. </a:t>
            </a:r>
          </a:p>
          <a:p>
            <a:pPr marL="0" indent="0">
              <a:buNone/>
            </a:pPr>
            <a:endParaRPr lang="en-US" dirty="0"/>
          </a:p>
          <a:p>
            <a:pPr marL="0" indent="0">
              <a:buNone/>
              <a:defRPr/>
            </a:pPr>
            <a:r>
              <a:rPr lang="en-US"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Before we jump into the effectiveness of our models for non-technical stakeholders, let’s discuss the technical aspect of our research to be understood by analytics and data science professional from healthcare industry. </a:t>
            </a:r>
          </a:p>
          <a:p>
            <a:pPr marL="0" indent="0">
              <a:buNone/>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debaa7b3a2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debaa7b3a2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We read several research papers on how machine learning models have</a:t>
            </a:r>
            <a:r>
              <a:rPr lang="en-US" b="1"/>
              <a:t> focused on addressing clinical deterioration i</a:t>
            </a:r>
            <a:r>
              <a:rPr lang="en-US" dirty="0"/>
              <a:t>n patients and efficiently predicted the survival of patients with different ailments that aided to our research work.</a:t>
            </a:r>
          </a:p>
        </p:txBody>
      </p:sp>
    </p:spTree>
    <p:extLst>
      <p:ext uri="{BB962C8B-B14F-4D97-AF65-F5344CB8AC3E}">
        <p14:creationId xmlns:p14="http://schemas.microsoft.com/office/powerpoint/2010/main" val="3931724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With that we started with our first exploration, on the mortality rate of patients.  We observed that </a:t>
            </a:r>
          </a:p>
          <a:p>
            <a:pPr marL="0" indent="0">
              <a:buNone/>
            </a:pPr>
            <a:r>
              <a:rPr lang="en-US" b="1" dirty="0"/>
              <a:t>91.37% accounted for survival</a:t>
            </a:r>
          </a:p>
          <a:p>
            <a:pPr marL="0" indent="0">
              <a:buNone/>
            </a:pPr>
            <a:endParaRPr lang="en-US" b="1" dirty="0"/>
          </a:p>
          <a:p>
            <a:pPr marL="0" indent="0">
              <a:buNone/>
            </a:pPr>
            <a:r>
              <a:rPr lang="en-US" b="1" dirty="0"/>
              <a:t>whereas only around 9% of the samples accounted for death </a:t>
            </a:r>
            <a:r>
              <a:rPr lang="en-US" dirty="0"/>
              <a:t>. </a:t>
            </a:r>
          </a:p>
          <a:p>
            <a:pPr marL="0" indent="0">
              <a:buNone/>
            </a:pPr>
            <a:endParaRPr lang="en-US" dirty="0"/>
          </a:p>
          <a:p>
            <a:pPr marL="0" indent="0">
              <a:buNone/>
            </a:pPr>
            <a:r>
              <a:rPr lang="en-US" dirty="0"/>
              <a:t>We see that out data was highly imbalanced with respect to deaths and realized the need to balance the data in order to be able to predict the patient's mortality status more accurately.</a:t>
            </a:r>
          </a:p>
        </p:txBody>
      </p:sp>
    </p:spTree>
    <p:extLst>
      <p:ext uri="{BB962C8B-B14F-4D97-AF65-F5344CB8AC3E}">
        <p14:creationId xmlns:p14="http://schemas.microsoft.com/office/powerpoint/2010/main" val="2011510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Further we observed that the</a:t>
            </a:r>
            <a:r>
              <a:rPr lang="en-US" b="1"/>
              <a:t> age range of admitted patients w</a:t>
            </a:r>
            <a:r>
              <a:rPr lang="en-US"/>
              <a:t>ho were more prone to hospital admission</a:t>
            </a:r>
            <a:r>
              <a:rPr lang="en-US" b="1"/>
              <a:t> were in the group of 60-80.</a:t>
            </a:r>
          </a:p>
          <a:p>
            <a:pPr marL="0" indent="0">
              <a:buNone/>
            </a:pPr>
            <a:endParaRPr lang="en-US" b="1"/>
          </a:p>
          <a:p>
            <a:pPr marL="0" indent="0">
              <a:buNone/>
            </a:pPr>
            <a:r>
              <a:rPr lang="en-US"/>
              <a:t>Also, male patients have a higher average death rate than female patients.</a:t>
            </a:r>
          </a:p>
          <a:p>
            <a:pPr marL="0" indent="0">
              <a:buNone/>
            </a:pPr>
            <a:endParaRPr lang="en-US"/>
          </a:p>
          <a:p>
            <a:pPr marL="0" indent="0">
              <a:buNone/>
            </a:pPr>
            <a:r>
              <a:rPr lang="en-US"/>
              <a:t> ----------------------------------------------------------------------------------------------------------------------------------------------------------------------------------------------------------------------------------------------------------</a:t>
            </a:r>
          </a:p>
          <a:p>
            <a:pPr marL="0" indent="0">
              <a:buNone/>
            </a:pPr>
            <a:endParaRPr lang="en-US"/>
          </a:p>
          <a:p>
            <a:pPr marL="0" indent="0">
              <a:buNone/>
            </a:pPr>
            <a:r>
              <a:rPr lang="en-US"/>
              <a:t>We can also see that throughout the general trend depicts that male patients have a higher average death rate than female patients. An exception is between the age groups of 50-55 years, where females have a higher average death rate.</a:t>
            </a:r>
          </a:p>
          <a:p>
            <a:pPr marL="0" indent="0">
              <a:buNone/>
            </a:pPr>
            <a:endParaRPr lang="en-US"/>
          </a:p>
          <a:p>
            <a:pPr marL="0" indent="0">
              <a:buNone/>
            </a:pPr>
            <a:r>
              <a:rPr lang="en-US"/>
              <a:t>An exception is between the age groups of 50-55 years, where females have a higher average death rate.</a:t>
            </a:r>
          </a:p>
          <a:p>
            <a:pPr marL="0" indent="0">
              <a:buNone/>
            </a:pPr>
            <a:endParaRPr lang="en-US"/>
          </a:p>
          <a:p>
            <a:pPr marL="0" indent="0">
              <a:buNone/>
            </a:pPr>
            <a:endParaRPr lang="en-US"/>
          </a:p>
        </p:txBody>
      </p:sp>
    </p:spTree>
    <p:extLst>
      <p:ext uri="{BB962C8B-B14F-4D97-AF65-F5344CB8AC3E}">
        <p14:creationId xmlns:p14="http://schemas.microsoft.com/office/powerpoint/2010/main" val="2715054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Lastly,  In this exploration, we described the average death probability between the patient's age and avg hospital deaths by each ailment.</a:t>
            </a:r>
          </a:p>
          <a:p>
            <a:pPr marL="0" indent="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For instance, </a:t>
            </a:r>
            <a:r>
              <a:rPr lang="en-US" b="1"/>
              <a:t>patients above 60 years suffered more from Cardiovascular problems compared to other health issues .</a:t>
            </a:r>
          </a:p>
          <a:p>
            <a:pPr marL="0" indent="0">
              <a:buNone/>
            </a:pPr>
            <a:endParaRPr lang="en-US" b="1"/>
          </a:p>
          <a:p>
            <a:pPr marL="0" indent="0">
              <a:buNone/>
            </a:pPr>
            <a:r>
              <a:rPr lang="en-US"/>
              <a:t>---------------------------------------------------------------------------------------------------------------------------------------------------------------------------------------------------------------------------------------------------------------</a:t>
            </a:r>
            <a:endParaRPr lang="en-US" b="0"/>
          </a:p>
          <a:p>
            <a:pPr marL="0" indent="0">
              <a:buNone/>
            </a:pPr>
            <a:endParaRPr lang="en-US" b="1"/>
          </a:p>
          <a:p>
            <a:pPr marL="0" indent="0">
              <a:buNone/>
            </a:pPr>
            <a:r>
              <a:rPr lang="en-US" b="1"/>
              <a:t>My Understanding Note: Not to present</a:t>
            </a:r>
          </a:p>
          <a:p>
            <a:pPr marL="0" indent="0">
              <a:buNone/>
            </a:pPr>
            <a:r>
              <a:rPr lang="en-US"/>
              <a:t>X-axis - Age</a:t>
            </a:r>
          </a:p>
          <a:p>
            <a:pPr marL="0" indent="0">
              <a:buNone/>
            </a:pPr>
            <a:r>
              <a:rPr lang="en-US"/>
              <a:t>Y-axis - Avg Hospital deaths</a:t>
            </a:r>
          </a:p>
          <a:p>
            <a:pPr marL="0" indent="0">
              <a:buNone/>
            </a:pPr>
            <a:r>
              <a:rPr lang="en-US"/>
              <a:t>Sphere size -  No. Of admitted patients in that age range category with specific disease/ailment</a:t>
            </a:r>
          </a:p>
          <a:p>
            <a:pPr marL="0" indent="0">
              <a:buNone/>
            </a:pPr>
            <a:r>
              <a:rPr lang="en-US"/>
              <a:t>Color chart – describes the probability of death above the average rate  for the specific age group and disease. The Color code changes with the intensity or the severity of the ailment</a:t>
            </a:r>
          </a:p>
          <a:p>
            <a:pPr marL="0" indent="0">
              <a:buNone/>
            </a:pPr>
            <a:endParaRPr lang="en-US"/>
          </a:p>
          <a:p>
            <a:pPr marL="0" indent="0">
              <a:buNone/>
            </a:pPr>
            <a:endParaRPr lang="en-US"/>
          </a:p>
        </p:txBody>
      </p:sp>
    </p:spTree>
    <p:extLst>
      <p:ext uri="{BB962C8B-B14F-4D97-AF65-F5344CB8AC3E}">
        <p14:creationId xmlns:p14="http://schemas.microsoft.com/office/powerpoint/2010/main" val="3885161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2"/>
        <p:cNvGrpSpPr/>
        <p:nvPr/>
      </p:nvGrpSpPr>
      <p:grpSpPr>
        <a:xfrm>
          <a:off x="0" y="0"/>
          <a:ext cx="0" cy="0"/>
          <a:chOff x="0" y="0"/>
          <a:chExt cx="0" cy="0"/>
        </a:xfrm>
      </p:grpSpPr>
      <p:grpSp>
        <p:nvGrpSpPr>
          <p:cNvPr id="43" name="Google Shape;43;p4"/>
          <p:cNvGrpSpPr/>
          <p:nvPr/>
        </p:nvGrpSpPr>
        <p:grpSpPr>
          <a:xfrm>
            <a:off x="6946842" y="4472723"/>
            <a:ext cx="2202830" cy="670795"/>
            <a:chOff x="5575242" y="4472723"/>
            <a:chExt cx="2202830" cy="670795"/>
          </a:xfrm>
        </p:grpSpPr>
        <p:sp>
          <p:nvSpPr>
            <p:cNvPr id="44" name="Google Shape;44;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52" name="Google Shape;52;p4"/>
          <p:cNvGrpSpPr/>
          <p:nvPr/>
        </p:nvGrpSpPr>
        <p:grpSpPr>
          <a:xfrm>
            <a:off x="0" y="-7088"/>
            <a:ext cx="8661398" cy="5150588"/>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55" name="Google Shape;55;p4"/>
          <p:cNvGrpSpPr/>
          <p:nvPr/>
        </p:nvGrpSpPr>
        <p:grpSpPr>
          <a:xfrm rot="10800000" flipH="1">
            <a:off x="1" y="1090763"/>
            <a:ext cx="8847502" cy="2961975"/>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58" name="Google Shape;58;p4"/>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a:endParaRPr/>
          </a:p>
        </p:txBody>
      </p:sp>
      <p:sp>
        <p:nvSpPr>
          <p:cNvPr id="59" name="Google Shape;59;p4"/>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accent5"/>
                </a:solidFill>
              </a:rPr>
              <a:t>“</a:t>
            </a:r>
            <a:endParaRPr sz="7200" b="1">
              <a:solidFill>
                <a:schemeClr val="accent5"/>
              </a:solidFill>
            </a:endParaRPr>
          </a:p>
        </p:txBody>
      </p:sp>
      <p:sp>
        <p:nvSpPr>
          <p:cNvPr id="60" name="Google Shape;60;p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 name="Google Shape;152;p9"/>
          <p:cNvSpPr txBox="1">
            <a:spLocks noGrp="1"/>
          </p:cNvSpPr>
          <p:nvPr>
            <p:ph type="body" idx="1"/>
          </p:nvPr>
        </p:nvSpPr>
        <p:spPr>
          <a:xfrm>
            <a:off x="2682800" y="4636500"/>
            <a:ext cx="6004200" cy="3156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300"/>
              <a:buNone/>
              <a:defRPr sz="1300"/>
            </a:lvl1pPr>
          </a:lstStyle>
          <a:p>
            <a:endParaRPr/>
          </a:p>
        </p:txBody>
      </p:sp>
      <p:sp>
        <p:nvSpPr>
          <p:cNvPr id="153" name="Google Shape;153;p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2.gif"/><Relationship Id="rId7" Type="http://schemas.openxmlformats.org/officeDocument/2006/relationships/image" Target="../media/image26.gif"/><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5.gif"/><Relationship Id="rId5" Type="http://schemas.openxmlformats.org/officeDocument/2006/relationships/image" Target="../media/image24.gif"/><Relationship Id="rId4" Type="http://schemas.openxmlformats.org/officeDocument/2006/relationships/image" Target="../media/image23.gif"/></Relationships>
</file>

<file path=ppt/slides/_rels/slide1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3.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5.gif"/><Relationship Id="rId4" Type="http://schemas.openxmlformats.org/officeDocument/2006/relationships/image" Target="../media/image24.gif"/></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32.png"/><Relationship Id="rId5" Type="http://schemas.openxmlformats.org/officeDocument/2006/relationships/diagramQuickStyle" Target="../diagrams/quickStyle1.xml"/><Relationship Id="rId10" Type="http://schemas.openxmlformats.org/officeDocument/2006/relationships/image" Target="../media/image31.png"/><Relationship Id="rId4" Type="http://schemas.openxmlformats.org/officeDocument/2006/relationships/diagramLayout" Target="../diagrams/layout1.xml"/><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6.gif"/><Relationship Id="rId5" Type="http://schemas.openxmlformats.org/officeDocument/2006/relationships/image" Target="../media/image35.gif"/><Relationship Id="rId4" Type="http://schemas.openxmlformats.org/officeDocument/2006/relationships/image" Target="../media/image34.g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4.gif"/><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309282" y="1090750"/>
            <a:ext cx="6743700" cy="2961900"/>
          </a:xfrm>
          <a:prstGeom prst="rect">
            <a:avLst/>
          </a:prstGeom>
        </p:spPr>
        <p:txBody>
          <a:bodyPr spcFirstLastPara="1" wrap="square" lIns="91425" tIns="91425" rIns="91425" bIns="91425" anchor="ctr" anchorCtr="0">
            <a:noAutofit/>
          </a:bodyPr>
          <a:lstStyle/>
          <a:p>
            <a:r>
              <a:rPr lang="en-US" sz="4000" dirty="0"/>
              <a:t>Patient Survival Prediction</a:t>
            </a:r>
            <a:endParaRPr lang="en" sz="4000" dirty="0"/>
          </a:p>
          <a:p>
            <a:br>
              <a:rPr lang="en" sz="2000" b="0" u="sng" dirty="0"/>
            </a:br>
            <a:r>
              <a:rPr lang="en" sz="2000" b="0" dirty="0">
                <a:latin typeface="Roboto Condensed" panose="02000000000000000000" pitchFamily="2" charset="0"/>
                <a:ea typeface="Roboto Condensed" panose="02000000000000000000" pitchFamily="2" charset="0"/>
              </a:rPr>
              <a:t>BUAN 5510 01: Capstone (Business Analytics)</a:t>
            </a:r>
            <a:endParaRPr lang="en" sz="1400" b="0" dirty="0">
              <a:latin typeface="Roboto Condensed" panose="02000000000000000000" pitchFamily="2" charset="0"/>
              <a:ea typeface="Roboto Condensed" panose="02000000000000000000" pitchFamily="2" charset="0"/>
            </a:endParaRPr>
          </a:p>
        </p:txBody>
      </p:sp>
      <p:sp>
        <p:nvSpPr>
          <p:cNvPr id="6" name="TextBox 5">
            <a:extLst>
              <a:ext uri="{FF2B5EF4-FFF2-40B4-BE49-F238E27FC236}">
                <a16:creationId xmlns:a16="http://schemas.microsoft.com/office/drawing/2014/main" id="{4E9BCD6F-8FEA-CCCD-04F9-617C4EB3F7DC}"/>
              </a:ext>
            </a:extLst>
          </p:cNvPr>
          <p:cNvSpPr txBox="1"/>
          <p:nvPr/>
        </p:nvSpPr>
        <p:spPr>
          <a:xfrm>
            <a:off x="4625788" y="4263471"/>
            <a:ext cx="4242547" cy="307777"/>
          </a:xfrm>
          <a:prstGeom prst="rect">
            <a:avLst/>
          </a:prstGeom>
          <a:noFill/>
        </p:spPr>
        <p:txBody>
          <a:bodyPr wrap="square">
            <a:spAutoFit/>
          </a:bodyPr>
          <a:lstStyle/>
          <a:p>
            <a:pPr algn="ctr"/>
            <a:r>
              <a:rPr lang="en" sz="1400" b="0">
                <a:latin typeface="Roboto Condensed" panose="02000000000000000000" pitchFamily="2" charset="0"/>
                <a:ea typeface="Roboto Condensed" panose="02000000000000000000" pitchFamily="2" charset="0"/>
              </a:rPr>
              <a:t>Guided by: Dr. Ben Kim</a:t>
            </a:r>
            <a:endParaRPr lang="en-IN">
              <a:latin typeface="Roboto Condensed" panose="02000000000000000000" pitchFamily="2" charset="0"/>
              <a:ea typeface="Roboto Condensed" panose="02000000000000000000" pitchFamily="2" charset="0"/>
            </a:endParaRPr>
          </a:p>
        </p:txBody>
      </p:sp>
      <p:sp>
        <p:nvSpPr>
          <p:cNvPr id="7" name="TextBox 6">
            <a:extLst>
              <a:ext uri="{FF2B5EF4-FFF2-40B4-BE49-F238E27FC236}">
                <a16:creationId xmlns:a16="http://schemas.microsoft.com/office/drawing/2014/main" id="{CF125FDD-2A72-95BD-260A-388FE45FAB32}"/>
              </a:ext>
            </a:extLst>
          </p:cNvPr>
          <p:cNvSpPr txBox="1"/>
          <p:nvPr/>
        </p:nvSpPr>
        <p:spPr>
          <a:xfrm>
            <a:off x="3789296" y="4701036"/>
            <a:ext cx="5352366" cy="307777"/>
          </a:xfrm>
          <a:prstGeom prst="rect">
            <a:avLst/>
          </a:prstGeom>
          <a:noFill/>
        </p:spPr>
        <p:txBody>
          <a:bodyPr wrap="square" lIns="91440" tIns="45720" rIns="91440" bIns="45720" anchor="t">
            <a:spAutoFit/>
          </a:bodyPr>
          <a:lstStyle/>
          <a:p>
            <a:pPr algn="ctr"/>
            <a:r>
              <a:rPr lang="en-US" b="1">
                <a:solidFill>
                  <a:schemeClr val="accent4">
                    <a:lumMod val="25000"/>
                  </a:schemeClr>
                </a:solidFill>
                <a:latin typeface="Roboto Condensed"/>
              </a:rPr>
              <a:t>Team: Sugandha Baruah, Pratiksha Chhajed, Niki Gandhi, Anusha Kumar</a:t>
            </a:r>
          </a:p>
        </p:txBody>
      </p:sp>
      <p:sp>
        <p:nvSpPr>
          <p:cNvPr id="3" name="TextBox 2">
            <a:extLst>
              <a:ext uri="{FF2B5EF4-FFF2-40B4-BE49-F238E27FC236}">
                <a16:creationId xmlns:a16="http://schemas.microsoft.com/office/drawing/2014/main" id="{F50EC8E1-7B2F-F5E1-2C0F-6439E45A8037}"/>
              </a:ext>
            </a:extLst>
          </p:cNvPr>
          <p:cNvSpPr txBox="1"/>
          <p:nvPr/>
        </p:nvSpPr>
        <p:spPr>
          <a:xfrm>
            <a:off x="6533635" y="208520"/>
            <a:ext cx="1876682" cy="712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12" name="Google Shape;322;p22">
            <a:extLst>
              <a:ext uri="{FF2B5EF4-FFF2-40B4-BE49-F238E27FC236}">
                <a16:creationId xmlns:a16="http://schemas.microsoft.com/office/drawing/2014/main" id="{B908DCFC-88E6-8D53-8A7D-E58FE54FC87E}"/>
              </a:ext>
            </a:extLst>
          </p:cNvPr>
          <p:cNvSpPr/>
          <p:nvPr/>
        </p:nvSpPr>
        <p:spPr>
          <a:xfrm>
            <a:off x="6488317" y="1526410"/>
            <a:ext cx="2157263" cy="2094048"/>
          </a:xfrm>
          <a:prstGeom prst="diamond">
            <a:avLst/>
          </a:prstGeom>
          <a:solidFill>
            <a:srgbClr val="C7D3E6"/>
          </a:solidFill>
          <a:ln w="38100" cap="flat" cmpd="sng">
            <a:solidFill>
              <a:srgbClr val="92A8C8"/>
            </a:solidFill>
            <a:prstDash val="solid"/>
            <a:miter lim="8000"/>
            <a:headEnd type="none" w="sm" len="sm"/>
            <a:tailEnd type="none" w="sm" len="sm"/>
          </a:ln>
        </p:spPr>
        <p:txBody>
          <a:bodyPr spcFirstLastPara="1" wrap="square" lIns="91425" tIns="91425" rIns="91425" bIns="91425" anchor="ctr" anchorCtr="0">
            <a:noAutofit/>
          </a:bodyPr>
          <a:lstStyle/>
          <a:p>
            <a:pPr algn="ctr"/>
            <a:r>
              <a:rPr lang="en" b="1" dirty="0">
                <a:solidFill>
                  <a:srgbClr val="263248"/>
                </a:solidFill>
                <a:latin typeface="Roboto Condensed"/>
                <a:ea typeface="Roboto Condensed"/>
                <a:cs typeface="Roboto Condensed"/>
              </a:rPr>
              <a:t>One Hot Encoding</a:t>
            </a:r>
          </a:p>
        </p:txBody>
      </p:sp>
      <p:sp>
        <p:nvSpPr>
          <p:cNvPr id="321" name="Google Shape;321;p2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322" name="Google Shape;322;p22"/>
          <p:cNvSpPr/>
          <p:nvPr/>
        </p:nvSpPr>
        <p:spPr>
          <a:xfrm>
            <a:off x="3485198" y="1516558"/>
            <a:ext cx="1943359" cy="2089334"/>
          </a:xfrm>
          <a:prstGeom prst="diamond">
            <a:avLst/>
          </a:prstGeom>
          <a:solidFill>
            <a:srgbClr val="C7D3E6"/>
          </a:solidFill>
          <a:ln w="38100" cap="flat" cmpd="sng">
            <a:solidFill>
              <a:srgbClr val="92A8C8"/>
            </a:solidFill>
            <a:prstDash val="solid"/>
            <a:miter lim="8000"/>
            <a:headEnd type="none" w="sm" len="sm"/>
            <a:tailEnd type="none" w="sm" len="sm"/>
          </a:ln>
        </p:spPr>
        <p:txBody>
          <a:bodyPr spcFirstLastPara="1" wrap="square" lIns="91425" tIns="91425" rIns="91425" bIns="91425" anchor="ctr" anchorCtr="0">
            <a:noAutofit/>
          </a:bodyPr>
          <a:lstStyle/>
          <a:p>
            <a:pPr algn="ctr"/>
            <a:r>
              <a:rPr lang="en" b="1" dirty="0">
                <a:solidFill>
                  <a:srgbClr val="263248"/>
                </a:solidFill>
                <a:latin typeface="Roboto Condensed"/>
                <a:ea typeface="Roboto Condensed"/>
                <a:cs typeface="Roboto Condensed"/>
              </a:rPr>
              <a:t>Outlier Treatment</a:t>
            </a:r>
          </a:p>
        </p:txBody>
      </p:sp>
      <p:sp>
        <p:nvSpPr>
          <p:cNvPr id="324" name="Google Shape;324;p22"/>
          <p:cNvSpPr/>
          <p:nvPr/>
        </p:nvSpPr>
        <p:spPr>
          <a:xfrm>
            <a:off x="4958078" y="1528209"/>
            <a:ext cx="2091157" cy="2048690"/>
          </a:xfrm>
          <a:prstGeom prst="diamond">
            <a:avLst/>
          </a:prstGeom>
          <a:noFill/>
          <a:ln w="76200" cap="flat" cmpd="sng">
            <a:solidFill>
              <a:srgbClr val="FF9800"/>
            </a:solidFill>
            <a:prstDash val="solid"/>
            <a:miter lim="8000"/>
            <a:headEnd type="none" w="sm" len="sm"/>
            <a:tailEnd type="none" w="sm" len="sm"/>
          </a:ln>
        </p:spPr>
        <p:txBody>
          <a:bodyPr spcFirstLastPara="1" wrap="square" lIns="91425" tIns="91425" rIns="91425" bIns="91425" anchor="ctr" anchorCtr="0">
            <a:noAutofit/>
          </a:bodyPr>
          <a:lstStyle/>
          <a:p>
            <a:pPr algn="ctr"/>
            <a:r>
              <a:rPr lang="en" b="1" dirty="0">
                <a:solidFill>
                  <a:srgbClr val="D26F00"/>
                </a:solidFill>
                <a:latin typeface="Roboto Condensed"/>
                <a:ea typeface="Roboto Condensed"/>
                <a:cs typeface="Roboto Condensed"/>
              </a:rPr>
              <a:t>Correlation Analysis</a:t>
            </a:r>
          </a:p>
        </p:txBody>
      </p:sp>
      <p:grpSp>
        <p:nvGrpSpPr>
          <p:cNvPr id="325" name="Google Shape;325;p22"/>
          <p:cNvGrpSpPr/>
          <p:nvPr/>
        </p:nvGrpSpPr>
        <p:grpSpPr>
          <a:xfrm>
            <a:off x="263101" y="580106"/>
            <a:ext cx="407743" cy="391135"/>
            <a:chOff x="5233525" y="4954450"/>
            <a:chExt cx="538275" cy="516350"/>
          </a:xfrm>
        </p:grpSpPr>
        <p:sp>
          <p:nvSpPr>
            <p:cNvPr id="326" name="Google Shape;326;p22"/>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2"/>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 name="Straight Arrow Connector 34">
            <a:extLst>
              <a:ext uri="{FF2B5EF4-FFF2-40B4-BE49-F238E27FC236}">
                <a16:creationId xmlns:a16="http://schemas.microsoft.com/office/drawing/2014/main" id="{0722D8E0-37AA-8FC2-4B6F-24D2586C55A9}"/>
              </a:ext>
            </a:extLst>
          </p:cNvPr>
          <p:cNvCxnSpPr>
            <a:cxnSpLocks/>
          </p:cNvCxnSpPr>
          <p:nvPr/>
        </p:nvCxnSpPr>
        <p:spPr>
          <a:xfrm>
            <a:off x="4460373" y="3623706"/>
            <a:ext cx="1" cy="3807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2" name="TextBox 41">
            <a:extLst>
              <a:ext uri="{FF2B5EF4-FFF2-40B4-BE49-F238E27FC236}">
                <a16:creationId xmlns:a16="http://schemas.microsoft.com/office/drawing/2014/main" id="{C2B98FF5-3347-F330-0010-CD04D003B9F1}"/>
              </a:ext>
            </a:extLst>
          </p:cNvPr>
          <p:cNvSpPr txBox="1"/>
          <p:nvPr/>
        </p:nvSpPr>
        <p:spPr>
          <a:xfrm>
            <a:off x="2503108" y="3997494"/>
            <a:ext cx="1080984" cy="400110"/>
          </a:xfrm>
          <a:prstGeom prst="rect">
            <a:avLst/>
          </a:prstGeom>
          <a:solidFill>
            <a:schemeClr val="accent5"/>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Null Values Imputation</a:t>
            </a:r>
            <a:endParaRPr lang="en-US"/>
          </a:p>
        </p:txBody>
      </p:sp>
      <p:sp>
        <p:nvSpPr>
          <p:cNvPr id="43" name="TextBox 42">
            <a:extLst>
              <a:ext uri="{FF2B5EF4-FFF2-40B4-BE49-F238E27FC236}">
                <a16:creationId xmlns:a16="http://schemas.microsoft.com/office/drawing/2014/main" id="{31DC5FE8-467F-F441-C261-731511BA4CA3}"/>
              </a:ext>
            </a:extLst>
          </p:cNvPr>
          <p:cNvSpPr txBox="1"/>
          <p:nvPr/>
        </p:nvSpPr>
        <p:spPr>
          <a:xfrm>
            <a:off x="3986885" y="4012749"/>
            <a:ext cx="1090363" cy="251716"/>
          </a:xfrm>
          <a:prstGeom prst="rect">
            <a:avLst/>
          </a:prstGeom>
          <a:solidFill>
            <a:schemeClr val="accent4"/>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Box Plot </a:t>
            </a:r>
            <a:endParaRPr lang="en-US"/>
          </a:p>
        </p:txBody>
      </p:sp>
      <p:sp>
        <p:nvSpPr>
          <p:cNvPr id="44" name="TextBox 43">
            <a:extLst>
              <a:ext uri="{FF2B5EF4-FFF2-40B4-BE49-F238E27FC236}">
                <a16:creationId xmlns:a16="http://schemas.microsoft.com/office/drawing/2014/main" id="{6F42550C-CFF5-2A57-3986-A9AB2D29A86E}"/>
              </a:ext>
            </a:extLst>
          </p:cNvPr>
          <p:cNvSpPr txBox="1"/>
          <p:nvPr/>
        </p:nvSpPr>
        <p:spPr>
          <a:xfrm>
            <a:off x="5518201" y="3997494"/>
            <a:ext cx="1090363" cy="400110"/>
          </a:xfrm>
          <a:prstGeom prst="rect">
            <a:avLst/>
          </a:prstGeom>
          <a:solidFill>
            <a:schemeClr val="accent5"/>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t>Heat Map</a:t>
            </a:r>
          </a:p>
          <a:p>
            <a:pPr algn="ctr"/>
            <a:r>
              <a:rPr lang="en-US" sz="1000" dirty="0"/>
              <a:t>Multicollinearity</a:t>
            </a:r>
          </a:p>
        </p:txBody>
      </p:sp>
      <p:sp>
        <p:nvSpPr>
          <p:cNvPr id="11" name="Google Shape;268;p18">
            <a:extLst>
              <a:ext uri="{FF2B5EF4-FFF2-40B4-BE49-F238E27FC236}">
                <a16:creationId xmlns:a16="http://schemas.microsoft.com/office/drawing/2014/main" id="{924109EA-F145-5C13-0F6B-9511DAF2C292}"/>
              </a:ext>
            </a:extLst>
          </p:cNvPr>
          <p:cNvSpPr txBox="1">
            <a:spLocks/>
          </p:cNvSpPr>
          <p:nvPr/>
        </p:nvSpPr>
        <p:spPr>
          <a:xfrm>
            <a:off x="953686" y="395606"/>
            <a:ext cx="5258400" cy="76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 sz="2500"/>
              <a:t>Data Preprocessing</a:t>
            </a:r>
          </a:p>
        </p:txBody>
      </p:sp>
      <p:sp>
        <p:nvSpPr>
          <p:cNvPr id="10" name="Google Shape;322;p22">
            <a:extLst>
              <a:ext uri="{FF2B5EF4-FFF2-40B4-BE49-F238E27FC236}">
                <a16:creationId xmlns:a16="http://schemas.microsoft.com/office/drawing/2014/main" id="{4DA6D1BD-1D46-7451-4EBC-0BA433B34402}"/>
              </a:ext>
            </a:extLst>
          </p:cNvPr>
          <p:cNvSpPr/>
          <p:nvPr/>
        </p:nvSpPr>
        <p:spPr>
          <a:xfrm>
            <a:off x="471257" y="1551144"/>
            <a:ext cx="2030852" cy="2062634"/>
          </a:xfrm>
          <a:prstGeom prst="diamond">
            <a:avLst/>
          </a:prstGeom>
          <a:solidFill>
            <a:srgbClr val="C7D3E6"/>
          </a:solidFill>
          <a:ln w="38100" cap="flat" cmpd="sng">
            <a:solidFill>
              <a:srgbClr val="92A8C8"/>
            </a:solidFill>
            <a:prstDash val="solid"/>
            <a:miter lim="8000"/>
            <a:headEnd type="none" w="sm" len="sm"/>
            <a:tailEnd type="none" w="sm" len="sm"/>
          </a:ln>
        </p:spPr>
        <p:txBody>
          <a:bodyPr spcFirstLastPara="1" wrap="square" lIns="91425" tIns="91425" rIns="91425" bIns="91425" anchor="ctr" anchorCtr="0">
            <a:noAutofit/>
          </a:bodyPr>
          <a:lstStyle/>
          <a:p>
            <a:pPr algn="ctr"/>
            <a:r>
              <a:rPr lang="en" b="1" dirty="0">
                <a:solidFill>
                  <a:srgbClr val="263248"/>
                </a:solidFill>
                <a:latin typeface="Roboto Condensed"/>
                <a:ea typeface="Roboto Condensed"/>
                <a:cs typeface="Roboto Condensed"/>
              </a:rPr>
              <a:t>Frequency Distribution</a:t>
            </a:r>
          </a:p>
        </p:txBody>
      </p:sp>
      <p:sp>
        <p:nvSpPr>
          <p:cNvPr id="323" name="Google Shape;323;p22"/>
          <p:cNvSpPr/>
          <p:nvPr/>
        </p:nvSpPr>
        <p:spPr>
          <a:xfrm>
            <a:off x="2007393" y="1526458"/>
            <a:ext cx="1939260" cy="2090474"/>
          </a:xfrm>
          <a:prstGeom prst="diamond">
            <a:avLst/>
          </a:prstGeom>
          <a:noFill/>
          <a:ln w="76200" cap="flat" cmpd="sng">
            <a:solidFill>
              <a:srgbClr val="FF9800"/>
            </a:solidFill>
            <a:prstDash val="solid"/>
            <a:miter lim="8000"/>
            <a:headEnd type="none" w="sm" len="sm"/>
            <a:tailEnd type="none" w="sm" len="sm"/>
          </a:ln>
        </p:spPr>
        <p:txBody>
          <a:bodyPr spcFirstLastPara="1" wrap="square" lIns="91425" tIns="91425" rIns="91425" bIns="91425" anchor="ctr" anchorCtr="0">
            <a:noAutofit/>
          </a:bodyPr>
          <a:lstStyle/>
          <a:p>
            <a:pPr algn="ctr"/>
            <a:r>
              <a:rPr lang="en" b="1" dirty="0">
                <a:solidFill>
                  <a:srgbClr val="D26F00"/>
                </a:solidFill>
                <a:latin typeface="Roboto Condensed"/>
                <a:ea typeface="Roboto Condensed"/>
                <a:cs typeface="Roboto Condensed"/>
              </a:rPr>
              <a:t>Null Values Treatment</a:t>
            </a:r>
          </a:p>
        </p:txBody>
      </p:sp>
      <p:cxnSp>
        <p:nvCxnSpPr>
          <p:cNvPr id="14" name="Straight Arrow Connector 13">
            <a:extLst>
              <a:ext uri="{FF2B5EF4-FFF2-40B4-BE49-F238E27FC236}">
                <a16:creationId xmlns:a16="http://schemas.microsoft.com/office/drawing/2014/main" id="{169569F1-418B-1598-9748-DCFF903DC4AC}"/>
              </a:ext>
            </a:extLst>
          </p:cNvPr>
          <p:cNvCxnSpPr>
            <a:cxnSpLocks/>
          </p:cNvCxnSpPr>
          <p:nvPr/>
        </p:nvCxnSpPr>
        <p:spPr>
          <a:xfrm>
            <a:off x="6005817" y="3618779"/>
            <a:ext cx="0" cy="3906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AD04C238-9911-60AF-09D5-D24830C2CB30}"/>
              </a:ext>
            </a:extLst>
          </p:cNvPr>
          <p:cNvCxnSpPr>
            <a:cxnSpLocks/>
          </p:cNvCxnSpPr>
          <p:nvPr/>
        </p:nvCxnSpPr>
        <p:spPr>
          <a:xfrm flipH="1">
            <a:off x="2965709" y="3640128"/>
            <a:ext cx="1" cy="3709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FA89D85E-BA6A-9D53-AAF9-AFBF686CCE52}"/>
              </a:ext>
            </a:extLst>
          </p:cNvPr>
          <p:cNvSpPr txBox="1"/>
          <p:nvPr/>
        </p:nvSpPr>
        <p:spPr>
          <a:xfrm>
            <a:off x="758048" y="4009110"/>
            <a:ext cx="1335563" cy="400110"/>
          </a:xfrm>
          <a:prstGeom prst="rect">
            <a:avLst/>
          </a:prstGeom>
          <a:solidFill>
            <a:schemeClr val="accent4"/>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Normality Distribution</a:t>
            </a:r>
            <a:endParaRPr lang="en-US"/>
          </a:p>
        </p:txBody>
      </p:sp>
      <p:sp>
        <p:nvSpPr>
          <p:cNvPr id="17" name="TextBox 16">
            <a:extLst>
              <a:ext uri="{FF2B5EF4-FFF2-40B4-BE49-F238E27FC236}">
                <a16:creationId xmlns:a16="http://schemas.microsoft.com/office/drawing/2014/main" id="{E1AD66A2-77C0-96FA-B8B8-24CB1744A332}"/>
              </a:ext>
            </a:extLst>
          </p:cNvPr>
          <p:cNvSpPr txBox="1"/>
          <p:nvPr/>
        </p:nvSpPr>
        <p:spPr>
          <a:xfrm>
            <a:off x="6851922" y="4014605"/>
            <a:ext cx="1524482" cy="246221"/>
          </a:xfrm>
          <a:prstGeom prst="rect">
            <a:avLst/>
          </a:prstGeom>
          <a:solidFill>
            <a:schemeClr val="accent4"/>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Categorical Variables</a:t>
            </a:r>
            <a:endParaRPr lang="en-US"/>
          </a:p>
        </p:txBody>
      </p:sp>
      <p:cxnSp>
        <p:nvCxnSpPr>
          <p:cNvPr id="18" name="Straight Arrow Connector 17">
            <a:extLst>
              <a:ext uri="{FF2B5EF4-FFF2-40B4-BE49-F238E27FC236}">
                <a16:creationId xmlns:a16="http://schemas.microsoft.com/office/drawing/2014/main" id="{9519C9B9-D132-C96A-3905-6E564B2542C7}"/>
              </a:ext>
            </a:extLst>
          </p:cNvPr>
          <p:cNvCxnSpPr>
            <a:cxnSpLocks/>
          </p:cNvCxnSpPr>
          <p:nvPr/>
        </p:nvCxnSpPr>
        <p:spPr>
          <a:xfrm>
            <a:off x="1486305" y="3620467"/>
            <a:ext cx="1" cy="3709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DA75B6E1-4BFD-F671-85B3-B613FEF7ACEC}"/>
              </a:ext>
            </a:extLst>
          </p:cNvPr>
          <p:cNvCxnSpPr>
            <a:cxnSpLocks/>
          </p:cNvCxnSpPr>
          <p:nvPr/>
        </p:nvCxnSpPr>
        <p:spPr>
          <a:xfrm>
            <a:off x="7558047" y="3638931"/>
            <a:ext cx="1" cy="3807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56883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 sz="3000"/>
              <a:t>Data Preprocessing</a:t>
            </a:r>
            <a:endParaRPr lang="en-US" sz="3000"/>
          </a:p>
        </p:txBody>
      </p:sp>
      <p:sp>
        <p:nvSpPr>
          <p:cNvPr id="321" name="Google Shape;321;p2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325" name="Google Shape;325;p22"/>
          <p:cNvGrpSpPr/>
          <p:nvPr/>
        </p:nvGrpSpPr>
        <p:grpSpPr>
          <a:xfrm>
            <a:off x="263101" y="580106"/>
            <a:ext cx="407743" cy="391135"/>
            <a:chOff x="5233525" y="4954450"/>
            <a:chExt cx="538275" cy="516350"/>
          </a:xfrm>
        </p:grpSpPr>
        <p:sp>
          <p:nvSpPr>
            <p:cNvPr id="326" name="Google Shape;326;p22"/>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2"/>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842;p44">
            <a:extLst>
              <a:ext uri="{FF2B5EF4-FFF2-40B4-BE49-F238E27FC236}">
                <a16:creationId xmlns:a16="http://schemas.microsoft.com/office/drawing/2014/main" id="{A62EF1DF-247F-7BEF-ECC6-8A0F6E2F6766}"/>
              </a:ext>
            </a:extLst>
          </p:cNvPr>
          <p:cNvSpPr/>
          <p:nvPr/>
        </p:nvSpPr>
        <p:spPr>
          <a:xfrm>
            <a:off x="4933985" y="3050355"/>
            <a:ext cx="1501495" cy="1495908"/>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100">
                <a:solidFill>
                  <a:schemeClr val="lt1"/>
                </a:solidFill>
                <a:latin typeface="Roboto Condensed"/>
                <a:ea typeface="Roboto Condensed"/>
                <a:cs typeface="Roboto Condensed"/>
                <a:sym typeface="Roboto Condensed"/>
              </a:rPr>
              <a:t>Na</a:t>
            </a:r>
            <a:r>
              <a:rPr lang="en-IN" sz="1100">
                <a:solidFill>
                  <a:schemeClr val="lt1"/>
                </a:solidFill>
                <a:latin typeface="Roboto Condensed"/>
                <a:ea typeface="Roboto Condensed"/>
                <a:cs typeface="Roboto Condensed"/>
                <a:sym typeface="Roboto Condensed"/>
              </a:rPr>
              <a:t>ï</a:t>
            </a:r>
            <a:r>
              <a:rPr lang="en" sz="1100">
                <a:solidFill>
                  <a:schemeClr val="lt1"/>
                </a:solidFill>
                <a:latin typeface="Roboto Condensed"/>
                <a:ea typeface="Roboto Condensed"/>
                <a:cs typeface="Roboto Condensed"/>
                <a:sym typeface="Roboto Condensed"/>
              </a:rPr>
              <a:t>ve Random Over Sampling</a:t>
            </a:r>
            <a:endParaRPr sz="1100">
              <a:solidFill>
                <a:schemeClr val="lt1"/>
              </a:solidFill>
              <a:latin typeface="Roboto Condensed"/>
              <a:ea typeface="Roboto Condensed"/>
              <a:cs typeface="Roboto Condensed"/>
              <a:sym typeface="Roboto Condensed"/>
            </a:endParaRPr>
          </a:p>
        </p:txBody>
      </p:sp>
      <p:sp>
        <p:nvSpPr>
          <p:cNvPr id="5" name="Google Shape;840;p44">
            <a:extLst>
              <a:ext uri="{FF2B5EF4-FFF2-40B4-BE49-F238E27FC236}">
                <a16:creationId xmlns:a16="http://schemas.microsoft.com/office/drawing/2014/main" id="{BE644F04-F00A-4488-E3A6-FEAA7C50A64F}"/>
              </a:ext>
            </a:extLst>
          </p:cNvPr>
          <p:cNvSpPr/>
          <p:nvPr/>
        </p:nvSpPr>
        <p:spPr>
          <a:xfrm>
            <a:off x="2108477" y="3050356"/>
            <a:ext cx="1501495" cy="1495907"/>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dirty="0">
                <a:solidFill>
                  <a:schemeClr val="lt1"/>
                </a:solidFill>
                <a:latin typeface="Roboto Condensed"/>
                <a:ea typeface="Roboto Condensed"/>
                <a:cs typeface="Roboto Condensed"/>
                <a:sym typeface="Roboto Condensed"/>
              </a:rPr>
              <a:t>Feature Selection</a:t>
            </a:r>
            <a:endParaRPr lang="en" dirty="0">
              <a:solidFill>
                <a:schemeClr val="lt1"/>
              </a:solidFill>
              <a:latin typeface="Roboto Condensed"/>
              <a:ea typeface="Roboto Condensed"/>
              <a:cs typeface="Roboto Condensed"/>
            </a:endParaRPr>
          </a:p>
        </p:txBody>
      </p:sp>
      <p:sp>
        <p:nvSpPr>
          <p:cNvPr id="6" name="Google Shape;841;p44">
            <a:extLst>
              <a:ext uri="{FF2B5EF4-FFF2-40B4-BE49-F238E27FC236}">
                <a16:creationId xmlns:a16="http://schemas.microsoft.com/office/drawing/2014/main" id="{404AD766-6BF8-39AE-953D-19D98066D762}"/>
              </a:ext>
            </a:extLst>
          </p:cNvPr>
          <p:cNvSpPr/>
          <p:nvPr/>
        </p:nvSpPr>
        <p:spPr>
          <a:xfrm>
            <a:off x="1129091" y="1435978"/>
            <a:ext cx="1429692" cy="142741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050">
                <a:solidFill>
                  <a:schemeClr val="lt1"/>
                </a:solidFill>
                <a:latin typeface="Roboto Condensed"/>
                <a:ea typeface="Roboto Condensed"/>
                <a:cs typeface="Roboto Condensed"/>
                <a:sym typeface="Roboto Condensed"/>
              </a:rPr>
              <a:t>Dimensionality Reduction</a:t>
            </a:r>
            <a:endParaRPr lang="en-US" sz="1050">
              <a:solidFill>
                <a:schemeClr val="lt1"/>
              </a:solidFill>
              <a:latin typeface="Roboto Condensed"/>
              <a:ea typeface="Roboto Condensed"/>
              <a:cs typeface="Roboto Condensed"/>
            </a:endParaRPr>
          </a:p>
        </p:txBody>
      </p:sp>
      <p:sp>
        <p:nvSpPr>
          <p:cNvPr id="8" name="Google Shape;841;p44">
            <a:extLst>
              <a:ext uri="{FF2B5EF4-FFF2-40B4-BE49-F238E27FC236}">
                <a16:creationId xmlns:a16="http://schemas.microsoft.com/office/drawing/2014/main" id="{BEFB19C2-DE47-0CE6-0535-40ED8CFB5493}"/>
              </a:ext>
            </a:extLst>
          </p:cNvPr>
          <p:cNvSpPr/>
          <p:nvPr/>
        </p:nvSpPr>
        <p:spPr>
          <a:xfrm>
            <a:off x="6072675" y="1435978"/>
            <a:ext cx="1429692" cy="1427410"/>
          </a:xfrm>
          <a:prstGeom prst="ellipse">
            <a:avLst/>
          </a:prstGeom>
          <a:solidFill>
            <a:schemeClr val="accent2"/>
          </a:solidFill>
          <a:ln>
            <a:noFill/>
          </a:ln>
        </p:spPr>
        <p:txBody>
          <a:bodyPr spcFirstLastPara="1" wrap="square" lIns="0" tIns="0" rIns="0" bIns="0" anchor="ctr" anchorCtr="0">
            <a:noAutofit/>
          </a:bodyPr>
          <a:lstStyle/>
          <a:p>
            <a:pPr algn="ctr"/>
            <a:r>
              <a:rPr lang="en-US" sz="1050">
                <a:solidFill>
                  <a:schemeClr val="lt1"/>
                </a:solidFill>
                <a:latin typeface="Roboto Condensed"/>
                <a:ea typeface="Roboto Condensed"/>
                <a:cs typeface="Roboto Condensed"/>
              </a:rPr>
              <a:t>Data Balancing Techniques</a:t>
            </a:r>
          </a:p>
        </p:txBody>
      </p:sp>
      <p:sp>
        <p:nvSpPr>
          <p:cNvPr id="9" name="Google Shape;840;p44">
            <a:extLst>
              <a:ext uri="{FF2B5EF4-FFF2-40B4-BE49-F238E27FC236}">
                <a16:creationId xmlns:a16="http://schemas.microsoft.com/office/drawing/2014/main" id="{2E3C174D-9402-BF19-C226-10D3BF70D511}"/>
              </a:ext>
            </a:extLst>
          </p:cNvPr>
          <p:cNvSpPr/>
          <p:nvPr/>
        </p:nvSpPr>
        <p:spPr>
          <a:xfrm>
            <a:off x="6867252" y="3050355"/>
            <a:ext cx="1436797" cy="1420426"/>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Roboto Condensed"/>
                <a:ea typeface="Roboto Condensed"/>
                <a:cs typeface="Roboto Condensed"/>
                <a:sym typeface="Roboto Condensed"/>
              </a:rPr>
              <a:t>Synthetic Minority Over-Sampling Technique (SMOTE)</a:t>
            </a:r>
            <a:endParaRPr lang="en">
              <a:solidFill>
                <a:schemeClr val="lt1"/>
              </a:solidFill>
              <a:latin typeface="Roboto Condensed"/>
              <a:ea typeface="Roboto Condensed"/>
              <a:cs typeface="Roboto Condensed"/>
            </a:endParaRPr>
          </a:p>
        </p:txBody>
      </p:sp>
      <p:sp>
        <p:nvSpPr>
          <p:cNvPr id="10" name="Google Shape;842;p44">
            <a:extLst>
              <a:ext uri="{FF2B5EF4-FFF2-40B4-BE49-F238E27FC236}">
                <a16:creationId xmlns:a16="http://schemas.microsoft.com/office/drawing/2014/main" id="{C6E5EAB7-96A4-2C6E-E25B-29F2BC04307F}"/>
              </a:ext>
            </a:extLst>
          </p:cNvPr>
          <p:cNvSpPr/>
          <p:nvPr/>
        </p:nvSpPr>
        <p:spPr>
          <a:xfrm>
            <a:off x="175210" y="3050355"/>
            <a:ext cx="1501495" cy="1495908"/>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100">
                <a:solidFill>
                  <a:schemeClr val="lt1"/>
                </a:solidFill>
                <a:latin typeface="Roboto Condensed"/>
                <a:ea typeface="Roboto Condensed"/>
                <a:cs typeface="Roboto Condensed"/>
                <a:sym typeface="Roboto Condensed"/>
              </a:rPr>
              <a:t>Principal Component Analysis (PCA)</a:t>
            </a:r>
            <a:endParaRPr sz="1100">
              <a:solidFill>
                <a:schemeClr val="lt1"/>
              </a:solidFill>
              <a:latin typeface="Roboto Condensed"/>
              <a:ea typeface="Roboto Condensed"/>
              <a:cs typeface="Roboto Condensed"/>
              <a:sym typeface="Roboto Condensed"/>
            </a:endParaRPr>
          </a:p>
        </p:txBody>
      </p:sp>
      <p:cxnSp>
        <p:nvCxnSpPr>
          <p:cNvPr id="4" name="Straight Connector 3">
            <a:extLst>
              <a:ext uri="{FF2B5EF4-FFF2-40B4-BE49-F238E27FC236}">
                <a16:creationId xmlns:a16="http://schemas.microsoft.com/office/drawing/2014/main" id="{3F8B1194-3223-2474-1FFC-5EA35678915E}"/>
              </a:ext>
            </a:extLst>
          </p:cNvPr>
          <p:cNvCxnSpPr>
            <a:cxnSpLocks/>
          </p:cNvCxnSpPr>
          <p:nvPr/>
        </p:nvCxnSpPr>
        <p:spPr>
          <a:xfrm>
            <a:off x="4342129" y="1380337"/>
            <a:ext cx="0" cy="3342635"/>
          </a:xfrm>
          <a:prstGeom prst="line">
            <a:avLst/>
          </a:prstGeom>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4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US" sz="3000"/>
              <a:t>Data Modelling</a:t>
            </a:r>
            <a:endParaRPr lang="en-US" sz="3000">
              <a:latin typeface="Roboto Condensed" panose="02000000000000000000" pitchFamily="2" charset="0"/>
              <a:ea typeface="Roboto Condensed" panose="02000000000000000000" pitchFamily="2" charset="0"/>
            </a:endParaRPr>
          </a:p>
        </p:txBody>
      </p:sp>
      <p:sp>
        <p:nvSpPr>
          <p:cNvPr id="717" name="Google Shape;717;p4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Roboto Condensed" panose="02000000000000000000" pitchFamily="2" charset="0"/>
                <a:ea typeface="Roboto Condensed" panose="02000000000000000000" pitchFamily="2" charset="0"/>
              </a:rPr>
              <a:pPr marL="0" lvl="0" indent="0" algn="r" rtl="0">
                <a:spcBef>
                  <a:spcPts val="0"/>
                </a:spcBef>
                <a:spcAft>
                  <a:spcPts val="0"/>
                </a:spcAft>
                <a:buNone/>
              </a:pPr>
              <a:t>12</a:t>
            </a:fld>
            <a:endParaRPr lang="en">
              <a:latin typeface="Roboto Condensed" panose="02000000000000000000" pitchFamily="2" charset="0"/>
              <a:ea typeface="Roboto Condensed" panose="02000000000000000000" pitchFamily="2" charset="0"/>
            </a:endParaRPr>
          </a:p>
        </p:txBody>
      </p:sp>
      <p:grpSp>
        <p:nvGrpSpPr>
          <p:cNvPr id="718" name="Google Shape;718;p42"/>
          <p:cNvGrpSpPr/>
          <p:nvPr/>
        </p:nvGrpSpPr>
        <p:grpSpPr>
          <a:xfrm>
            <a:off x="281227" y="1503244"/>
            <a:ext cx="3164816" cy="3533243"/>
            <a:chOff x="3778727" y="4460423"/>
            <a:chExt cx="720160" cy="803997"/>
          </a:xfrm>
        </p:grpSpPr>
        <p:sp>
          <p:nvSpPr>
            <p:cNvPr id="719" name="Google Shape;719;p42"/>
            <p:cNvSpPr/>
            <p:nvPr/>
          </p:nvSpPr>
          <p:spPr>
            <a:xfrm>
              <a:off x="3958273" y="5025962"/>
              <a:ext cx="364723" cy="100520"/>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algn="ctr">
                <a:buClr>
                  <a:schemeClr val="dk1"/>
                </a:buClr>
                <a:buSzPts val="1400"/>
              </a:pPr>
              <a:r>
                <a:rPr lang="en" sz="1200" b="1">
                  <a:solidFill>
                    <a:schemeClr val="lt1"/>
                  </a:solidFill>
                  <a:latin typeface="Roboto Condensed" panose="02000000000000000000" pitchFamily="2" charset="0"/>
                  <a:ea typeface="Roboto Condensed" panose="02000000000000000000" pitchFamily="2" charset="0"/>
                  <a:cs typeface="Roboto Condensed"/>
                </a:rPr>
                <a:t>VALIDATION</a:t>
              </a:r>
              <a:endParaRPr lang="en" sz="1200" b="1" i="0" u="none" strike="noStrike" cap="none">
                <a:solidFill>
                  <a:schemeClr val="lt1"/>
                </a:solidFill>
                <a:latin typeface="Roboto Condensed" panose="02000000000000000000" pitchFamily="2" charset="0"/>
                <a:ea typeface="Roboto Condensed" panose="02000000000000000000" pitchFamily="2" charset="0"/>
                <a:cs typeface="Roboto Condensed"/>
              </a:endParaRPr>
            </a:p>
          </p:txBody>
        </p:sp>
        <p:sp>
          <p:nvSpPr>
            <p:cNvPr id="720" name="Google Shape;720;p42"/>
            <p:cNvSpPr/>
            <p:nvPr/>
          </p:nvSpPr>
          <p:spPr>
            <a:xfrm>
              <a:off x="4002092" y="5122198"/>
              <a:ext cx="275015" cy="14222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algn="ctr">
                <a:buClr>
                  <a:schemeClr val="dk1"/>
                </a:buClr>
                <a:buSzPts val="1400"/>
              </a:pPr>
              <a:r>
                <a:rPr lang="en" sz="1200" b="1">
                  <a:solidFill>
                    <a:schemeClr val="lt1"/>
                  </a:solidFill>
                  <a:latin typeface="Roboto Condensed" panose="02000000000000000000" pitchFamily="2" charset="0"/>
                  <a:ea typeface="Roboto Condensed" panose="02000000000000000000" pitchFamily="2" charset="0"/>
                  <a:cs typeface="Roboto Condensed"/>
                </a:rPr>
                <a:t>DECIDING BEST MODEL</a:t>
              </a:r>
              <a:endParaRPr lang="en" sz="1200" b="1" i="0" u="none" strike="noStrike" cap="none">
                <a:solidFill>
                  <a:schemeClr val="lt1"/>
                </a:solidFill>
                <a:latin typeface="Roboto Condensed" panose="02000000000000000000" pitchFamily="2" charset="0"/>
                <a:ea typeface="Roboto Condensed" panose="02000000000000000000" pitchFamily="2" charset="0"/>
                <a:cs typeface="Roboto Condensed"/>
              </a:endParaRPr>
            </a:p>
          </p:txBody>
        </p:sp>
        <p:sp>
          <p:nvSpPr>
            <p:cNvPr id="721" name="Google Shape;721;p42"/>
            <p:cNvSpPr/>
            <p:nvPr/>
          </p:nvSpPr>
          <p:spPr>
            <a:xfrm>
              <a:off x="3779049" y="4534165"/>
              <a:ext cx="719838" cy="134084"/>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algn="ctr">
                <a:buClr>
                  <a:schemeClr val="dk1"/>
                </a:buClr>
                <a:buSzPts val="1400"/>
              </a:pPr>
              <a:r>
                <a:rPr lang="en" sz="1200" b="1">
                  <a:solidFill>
                    <a:schemeClr val="lt1"/>
                  </a:solidFill>
                  <a:latin typeface="Roboto Condensed" panose="02000000000000000000" pitchFamily="2" charset="0"/>
                  <a:ea typeface="Roboto Condensed" panose="02000000000000000000" pitchFamily="2" charset="0"/>
                  <a:cs typeface="Roboto Condensed"/>
                </a:rPr>
                <a:t>DECIDING MODELLING TECHNIQUE</a:t>
              </a:r>
              <a:endParaRPr lang="en" sz="1200" b="1" i="0" u="none" strike="noStrike" cap="none">
                <a:solidFill>
                  <a:schemeClr val="lt1"/>
                </a:solidFill>
                <a:latin typeface="Roboto Condensed" panose="02000000000000000000" pitchFamily="2" charset="0"/>
                <a:ea typeface="Roboto Condensed" panose="02000000000000000000" pitchFamily="2" charset="0"/>
                <a:cs typeface="Roboto Condensed"/>
              </a:endParaRPr>
            </a:p>
          </p:txBody>
        </p:sp>
        <p:sp>
          <p:nvSpPr>
            <p:cNvPr id="722" name="Google Shape;722;p42"/>
            <p:cNvSpPr/>
            <p:nvPr/>
          </p:nvSpPr>
          <p:spPr>
            <a:xfrm>
              <a:off x="3867399" y="4769736"/>
              <a:ext cx="541875" cy="136646"/>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Condensed" panose="02000000000000000000" pitchFamily="2" charset="0"/>
                  <a:ea typeface="Roboto Condensed" panose="02000000000000000000" pitchFamily="2" charset="0"/>
                  <a:cs typeface="Roboto Condensed"/>
                </a:rPr>
                <a:t>MODELLING</a:t>
              </a:r>
              <a:endParaRPr lang="en" sz="1200" b="1" i="0" u="none" strike="noStrike" cap="none">
                <a:solidFill>
                  <a:schemeClr val="lt1"/>
                </a:solidFill>
                <a:latin typeface="Roboto Condensed" panose="02000000000000000000" pitchFamily="2" charset="0"/>
                <a:ea typeface="Roboto Condensed" panose="02000000000000000000" pitchFamily="2" charset="0"/>
                <a:cs typeface="Roboto Condensed"/>
              </a:endParaRPr>
            </a:p>
          </p:txBody>
        </p:sp>
        <p:sp>
          <p:nvSpPr>
            <p:cNvPr id="723" name="Google Shape;723;p42"/>
            <p:cNvSpPr/>
            <p:nvPr/>
          </p:nvSpPr>
          <p:spPr>
            <a:xfrm>
              <a:off x="3823677" y="4657631"/>
              <a:ext cx="629543" cy="125378"/>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algn="ctr">
                <a:buClr>
                  <a:schemeClr val="dk1"/>
                </a:buClr>
                <a:buSzPts val="1400"/>
              </a:pPr>
              <a:r>
                <a:rPr lang="en" sz="1200" b="1">
                  <a:solidFill>
                    <a:schemeClr val="lt1"/>
                  </a:solidFill>
                  <a:latin typeface="Roboto Condensed" panose="02000000000000000000" pitchFamily="2" charset="0"/>
                  <a:ea typeface="Roboto Condensed" panose="02000000000000000000" pitchFamily="2" charset="0"/>
                  <a:cs typeface="Roboto Condensed"/>
                  <a:sym typeface="Roboto Condensed"/>
                </a:rPr>
                <a:t>HYPER-PARAMETER TUNING</a:t>
              </a:r>
              <a:endParaRPr lang="en" sz="1200" b="1" i="0" u="none" strike="noStrike" cap="none">
                <a:solidFill>
                  <a:schemeClr val="lt1"/>
                </a:solidFill>
                <a:latin typeface="Roboto Condensed" panose="02000000000000000000" pitchFamily="2" charset="0"/>
                <a:ea typeface="Roboto Condensed" panose="02000000000000000000" pitchFamily="2" charset="0"/>
                <a:cs typeface="Roboto Condensed"/>
              </a:endParaRPr>
            </a:p>
          </p:txBody>
        </p:sp>
        <p:sp>
          <p:nvSpPr>
            <p:cNvPr id="724" name="Google Shape;724;p42"/>
            <p:cNvSpPr/>
            <p:nvPr/>
          </p:nvSpPr>
          <p:spPr>
            <a:xfrm>
              <a:off x="3911347" y="4879315"/>
              <a:ext cx="453525" cy="163970"/>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algn="ctr">
                <a:buClr>
                  <a:schemeClr val="dk1"/>
                </a:buClr>
                <a:buSzPts val="1400"/>
              </a:pPr>
              <a:r>
                <a:rPr lang="en" sz="1200" b="1">
                  <a:solidFill>
                    <a:schemeClr val="lt1"/>
                  </a:solidFill>
                  <a:latin typeface="Roboto Condensed" panose="02000000000000000000" pitchFamily="2" charset="0"/>
                  <a:ea typeface="Roboto Condensed" panose="02000000000000000000" pitchFamily="2" charset="0"/>
                  <a:cs typeface="Roboto Condensed"/>
                </a:rPr>
                <a:t>PERFORMANCE METRICS</a:t>
              </a:r>
            </a:p>
            <a:p>
              <a:pPr algn="ctr">
                <a:buSzPts val="1400"/>
              </a:pPr>
              <a:r>
                <a:rPr lang="en" sz="1200" b="1">
                  <a:solidFill>
                    <a:schemeClr val="lt1"/>
                  </a:solidFill>
                  <a:latin typeface="Roboto Condensed" panose="02000000000000000000" pitchFamily="2" charset="0"/>
                  <a:ea typeface="Roboto Condensed" panose="02000000000000000000" pitchFamily="2" charset="0"/>
                  <a:cs typeface="Roboto Condensed"/>
                </a:rPr>
                <a:t>COMPARISION</a:t>
              </a:r>
            </a:p>
          </p:txBody>
        </p:sp>
        <p:sp>
          <p:nvSpPr>
            <p:cNvPr id="725" name="Google Shape;725;p42"/>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Roboto Condensed" panose="02000000000000000000" pitchFamily="2" charset="0"/>
                <a:ea typeface="Roboto Condensed" panose="02000000000000000000" pitchFamily="2" charset="0"/>
                <a:cs typeface="Roboto Condensed"/>
                <a:sym typeface="Roboto Condensed"/>
              </a:endParaRPr>
            </a:p>
          </p:txBody>
        </p:sp>
      </p:grpSp>
      <p:cxnSp>
        <p:nvCxnSpPr>
          <p:cNvPr id="726" name="Google Shape;726;p42"/>
          <p:cNvCxnSpPr/>
          <p:nvPr/>
        </p:nvCxnSpPr>
        <p:spPr>
          <a:xfrm>
            <a:off x="3646564" y="2083388"/>
            <a:ext cx="927000" cy="0"/>
          </a:xfrm>
          <a:prstGeom prst="straightConnector1">
            <a:avLst/>
          </a:prstGeom>
          <a:noFill/>
          <a:ln w="9525" cap="flat" cmpd="sng">
            <a:solidFill>
              <a:schemeClr val="accent1"/>
            </a:solidFill>
            <a:prstDash val="solid"/>
            <a:round/>
            <a:headEnd type="oval" w="med" len="med"/>
            <a:tailEnd type="oval" w="med" len="med"/>
          </a:ln>
        </p:spPr>
      </p:cxnSp>
      <p:sp>
        <p:nvSpPr>
          <p:cNvPr id="727" name="Google Shape;727;p42"/>
          <p:cNvSpPr txBox="1"/>
          <p:nvPr/>
        </p:nvSpPr>
        <p:spPr>
          <a:xfrm>
            <a:off x="4882844" y="1939999"/>
            <a:ext cx="2444100" cy="301800"/>
          </a:xfrm>
          <a:prstGeom prst="rect">
            <a:avLst/>
          </a:prstGeom>
          <a:noFill/>
          <a:ln>
            <a:noFill/>
          </a:ln>
        </p:spPr>
        <p:txBody>
          <a:bodyPr spcFirstLastPara="1" wrap="square" lIns="0" tIns="0" rIns="0" bIns="0" anchor="ctr" anchorCtr="0">
            <a:noAutofit/>
          </a:bodyPr>
          <a:lstStyle/>
          <a:p>
            <a:r>
              <a:rPr lang="en" sz="1000">
                <a:solidFill>
                  <a:schemeClr val="dk2"/>
                </a:solidFill>
                <a:latin typeface="Roboto Condensed" panose="02000000000000000000" pitchFamily="2" charset="0"/>
                <a:ea typeface="Roboto Condensed" panose="02000000000000000000" pitchFamily="2" charset="0"/>
                <a:cs typeface="Roboto Condensed"/>
                <a:sym typeface="Roboto Condensed"/>
              </a:rPr>
              <a:t>CLASSIFICATION MODELLING</a:t>
            </a:r>
            <a:endParaRPr lang="en" sz="1000">
              <a:solidFill>
                <a:schemeClr val="dk2"/>
              </a:solidFill>
              <a:latin typeface="Roboto Condensed" panose="02000000000000000000" pitchFamily="2" charset="0"/>
              <a:ea typeface="Roboto Condensed" panose="02000000000000000000" pitchFamily="2" charset="0"/>
              <a:cs typeface="Roboto Condensed"/>
            </a:endParaRPr>
          </a:p>
        </p:txBody>
      </p:sp>
      <p:cxnSp>
        <p:nvCxnSpPr>
          <p:cNvPr id="728" name="Google Shape;728;p42"/>
          <p:cNvCxnSpPr/>
          <p:nvPr/>
        </p:nvCxnSpPr>
        <p:spPr>
          <a:xfrm>
            <a:off x="3510020" y="2572409"/>
            <a:ext cx="1063500" cy="0"/>
          </a:xfrm>
          <a:prstGeom prst="straightConnector1">
            <a:avLst/>
          </a:prstGeom>
          <a:noFill/>
          <a:ln w="9525" cap="flat" cmpd="sng">
            <a:solidFill>
              <a:schemeClr val="accent2"/>
            </a:solidFill>
            <a:prstDash val="solid"/>
            <a:round/>
            <a:headEnd type="oval" w="med" len="med"/>
            <a:tailEnd type="oval" w="med" len="med"/>
          </a:ln>
        </p:spPr>
      </p:cxnSp>
      <p:sp>
        <p:nvSpPr>
          <p:cNvPr id="729" name="Google Shape;729;p42"/>
          <p:cNvSpPr txBox="1"/>
          <p:nvPr/>
        </p:nvSpPr>
        <p:spPr>
          <a:xfrm>
            <a:off x="4921683" y="2393751"/>
            <a:ext cx="2444100" cy="301800"/>
          </a:xfrm>
          <a:prstGeom prst="rect">
            <a:avLst/>
          </a:prstGeom>
          <a:noFill/>
          <a:ln>
            <a:noFill/>
          </a:ln>
        </p:spPr>
        <p:txBody>
          <a:bodyPr spcFirstLastPara="1" wrap="square" lIns="0" tIns="0" rIns="0" bIns="0" anchor="ctr" anchorCtr="0">
            <a:noAutofit/>
          </a:bodyPr>
          <a:lstStyle/>
          <a:p>
            <a:pPr marL="171450" indent="-171450">
              <a:buFont typeface="Wingdings"/>
              <a:buChar char="q"/>
            </a:pPr>
            <a:r>
              <a:rPr lang="en" sz="1000">
                <a:solidFill>
                  <a:schemeClr val="dk2"/>
                </a:solidFill>
                <a:latin typeface="Roboto Condensed" panose="02000000000000000000" pitchFamily="2" charset="0"/>
                <a:ea typeface="Roboto Condensed" panose="02000000000000000000" pitchFamily="2" charset="0"/>
                <a:cs typeface="Roboto Condensed"/>
              </a:rPr>
              <a:t>RANDOMIZED SEARCH CV </a:t>
            </a:r>
            <a:endParaRPr lang="en-US">
              <a:latin typeface="Roboto Condensed" panose="02000000000000000000" pitchFamily="2" charset="0"/>
              <a:ea typeface="Roboto Condensed" panose="02000000000000000000" pitchFamily="2" charset="0"/>
            </a:endParaRPr>
          </a:p>
          <a:p>
            <a:pPr marL="171450" indent="-171450">
              <a:buFont typeface="Wingdings"/>
              <a:buChar char="q"/>
            </a:pPr>
            <a:r>
              <a:rPr lang="en" sz="1000">
                <a:solidFill>
                  <a:schemeClr val="dk2"/>
                </a:solidFill>
                <a:latin typeface="Roboto Condensed" panose="02000000000000000000" pitchFamily="2" charset="0"/>
                <a:ea typeface="Roboto Condensed" panose="02000000000000000000" pitchFamily="2" charset="0"/>
                <a:cs typeface="Roboto Condensed"/>
              </a:rPr>
              <a:t>GRID SEARCH CV</a:t>
            </a:r>
          </a:p>
        </p:txBody>
      </p:sp>
      <p:cxnSp>
        <p:nvCxnSpPr>
          <p:cNvPr id="730" name="Google Shape;730;p42"/>
          <p:cNvCxnSpPr/>
          <p:nvPr/>
        </p:nvCxnSpPr>
        <p:spPr>
          <a:xfrm>
            <a:off x="3271594" y="3161305"/>
            <a:ext cx="1257600" cy="0"/>
          </a:xfrm>
          <a:prstGeom prst="straightConnector1">
            <a:avLst/>
          </a:prstGeom>
          <a:noFill/>
          <a:ln w="9525" cap="flat" cmpd="sng">
            <a:solidFill>
              <a:schemeClr val="accent3"/>
            </a:solidFill>
            <a:prstDash val="solid"/>
            <a:round/>
            <a:headEnd type="oval" w="med" len="med"/>
            <a:tailEnd type="oval" w="med" len="med"/>
          </a:ln>
        </p:spPr>
      </p:cxnSp>
      <p:cxnSp>
        <p:nvCxnSpPr>
          <p:cNvPr id="732" name="Google Shape;732;p42"/>
          <p:cNvCxnSpPr/>
          <p:nvPr/>
        </p:nvCxnSpPr>
        <p:spPr>
          <a:xfrm>
            <a:off x="3106303" y="3739080"/>
            <a:ext cx="1422900" cy="0"/>
          </a:xfrm>
          <a:prstGeom prst="straightConnector1">
            <a:avLst/>
          </a:prstGeom>
          <a:noFill/>
          <a:ln w="9525" cap="flat" cmpd="sng">
            <a:solidFill>
              <a:schemeClr val="accent4"/>
            </a:solidFill>
            <a:prstDash val="solid"/>
            <a:round/>
            <a:headEnd type="oval" w="med" len="med"/>
            <a:tailEnd type="oval" w="med" len="med"/>
          </a:ln>
        </p:spPr>
      </p:cxnSp>
      <p:sp>
        <p:nvSpPr>
          <p:cNvPr id="733" name="Google Shape;733;p42"/>
          <p:cNvSpPr txBox="1"/>
          <p:nvPr/>
        </p:nvSpPr>
        <p:spPr>
          <a:xfrm>
            <a:off x="4882844" y="3581880"/>
            <a:ext cx="2444100" cy="301800"/>
          </a:xfrm>
          <a:prstGeom prst="rect">
            <a:avLst/>
          </a:prstGeom>
          <a:noFill/>
          <a:ln>
            <a:noFill/>
          </a:ln>
        </p:spPr>
        <p:txBody>
          <a:bodyPr spcFirstLastPara="1" wrap="square" lIns="0" tIns="0" rIns="0" bIns="0" anchor="ctr" anchorCtr="0">
            <a:noAutofit/>
          </a:bodyPr>
          <a:lstStyle/>
          <a:p>
            <a:r>
              <a:rPr lang="en-US" sz="1000">
                <a:solidFill>
                  <a:schemeClr val="dk2"/>
                </a:solidFill>
                <a:latin typeface="Roboto Condensed" panose="02000000000000000000" pitchFamily="2" charset="0"/>
                <a:ea typeface="Roboto Condensed" panose="02000000000000000000" pitchFamily="2" charset="0"/>
                <a:cs typeface="Roboto Condensed"/>
                <a:sym typeface="Roboto Condensed"/>
              </a:rPr>
              <a:t>ACCURACY,  RECALL, PRECISION,  RUNTIME</a:t>
            </a:r>
          </a:p>
        </p:txBody>
      </p:sp>
      <p:cxnSp>
        <p:nvCxnSpPr>
          <p:cNvPr id="734" name="Google Shape;734;p42"/>
          <p:cNvCxnSpPr/>
          <p:nvPr/>
        </p:nvCxnSpPr>
        <p:spPr>
          <a:xfrm>
            <a:off x="2965467" y="4250297"/>
            <a:ext cx="1602600" cy="0"/>
          </a:xfrm>
          <a:prstGeom prst="straightConnector1">
            <a:avLst/>
          </a:prstGeom>
          <a:noFill/>
          <a:ln w="9525" cap="flat" cmpd="sng">
            <a:solidFill>
              <a:schemeClr val="accent5"/>
            </a:solidFill>
            <a:prstDash val="solid"/>
            <a:round/>
            <a:headEnd type="oval" w="med" len="med"/>
            <a:tailEnd type="oval" w="med" len="med"/>
          </a:ln>
        </p:spPr>
      </p:cxnSp>
      <p:sp>
        <p:nvSpPr>
          <p:cNvPr id="735" name="Google Shape;735;p42"/>
          <p:cNvSpPr txBox="1"/>
          <p:nvPr/>
        </p:nvSpPr>
        <p:spPr>
          <a:xfrm>
            <a:off x="4882844" y="4099397"/>
            <a:ext cx="2411881" cy="301800"/>
          </a:xfrm>
          <a:prstGeom prst="rect">
            <a:avLst/>
          </a:prstGeom>
          <a:noFill/>
          <a:ln>
            <a:noFill/>
          </a:ln>
        </p:spPr>
        <p:txBody>
          <a:bodyPr spcFirstLastPara="1" wrap="square" lIns="0" tIns="0" rIns="0" bIns="0" anchor="ctr" anchorCtr="0">
            <a:noAutofit/>
          </a:bodyPr>
          <a:lstStyle/>
          <a:p>
            <a:r>
              <a:rPr lang="en-US" sz="1000" dirty="0">
                <a:solidFill>
                  <a:schemeClr val="dk2"/>
                </a:solidFill>
                <a:latin typeface="Roboto Condensed" panose="02000000000000000000" pitchFamily="2" charset="0"/>
                <a:ea typeface="Roboto Condensed" panose="02000000000000000000" pitchFamily="2" charset="0"/>
                <a:cs typeface="Roboto Condensed"/>
                <a:sym typeface="Roboto Condensed"/>
              </a:rPr>
              <a:t>K-FOLD CROSS VALIDATION</a:t>
            </a:r>
          </a:p>
        </p:txBody>
      </p:sp>
      <p:cxnSp>
        <p:nvCxnSpPr>
          <p:cNvPr id="736" name="Google Shape;736;p42"/>
          <p:cNvCxnSpPr/>
          <p:nvPr/>
        </p:nvCxnSpPr>
        <p:spPr>
          <a:xfrm>
            <a:off x="2789719" y="4761490"/>
            <a:ext cx="1782000" cy="0"/>
          </a:xfrm>
          <a:prstGeom prst="straightConnector1">
            <a:avLst/>
          </a:prstGeom>
          <a:noFill/>
          <a:ln w="9525" cap="flat" cmpd="sng">
            <a:solidFill>
              <a:schemeClr val="accent6"/>
            </a:solidFill>
            <a:prstDash val="solid"/>
            <a:round/>
            <a:headEnd type="oval" w="med" len="med"/>
            <a:tailEnd type="oval" w="med" len="med"/>
          </a:ln>
        </p:spPr>
      </p:cxnSp>
      <p:sp>
        <p:nvSpPr>
          <p:cNvPr id="737" name="Google Shape;737;p42"/>
          <p:cNvSpPr txBox="1"/>
          <p:nvPr/>
        </p:nvSpPr>
        <p:spPr>
          <a:xfrm>
            <a:off x="4956128" y="4761490"/>
            <a:ext cx="177151" cy="172958"/>
          </a:xfrm>
          <a:prstGeom prst="rect">
            <a:avLst/>
          </a:prstGeom>
          <a:noFill/>
          <a:ln>
            <a:noFill/>
          </a:ln>
        </p:spPr>
        <p:txBody>
          <a:bodyPr spcFirstLastPara="1" wrap="square" lIns="0" tIns="0" rIns="0" bIns="0" anchor="ctr" anchorCtr="0">
            <a:noAutofit/>
          </a:bodyPr>
          <a:lstStyle/>
          <a:p>
            <a:r>
              <a:rPr lang="en" sz="1000" b="1" dirty="0">
                <a:solidFill>
                  <a:schemeClr val="dk2"/>
                </a:solidFill>
                <a:latin typeface="Roboto Condensed"/>
                <a:ea typeface="Roboto Condensed"/>
                <a:sym typeface="Roboto Condensed"/>
              </a:rPr>
              <a:t>?</a:t>
            </a:r>
            <a:endParaRPr lang="en" sz="1000" b="1" dirty="0">
              <a:solidFill>
                <a:schemeClr val="dk2"/>
              </a:solidFill>
              <a:latin typeface="Roboto Condensed" panose="02000000000000000000" pitchFamily="2" charset="0"/>
              <a:ea typeface="Roboto Condensed" panose="02000000000000000000" pitchFamily="2" charset="0"/>
            </a:endParaRPr>
          </a:p>
          <a:p>
            <a:pPr marL="0" marR="0" lvl="0" indent="0" algn="l">
              <a:lnSpc>
                <a:spcPct val="100000"/>
              </a:lnSpc>
              <a:spcBef>
                <a:spcPts val="0"/>
              </a:spcBef>
              <a:spcAft>
                <a:spcPts val="0"/>
              </a:spcAft>
              <a:buNone/>
            </a:pPr>
            <a:endParaRPr lang="en" sz="1000" dirty="0">
              <a:solidFill>
                <a:schemeClr val="dk2"/>
              </a:solidFill>
              <a:latin typeface="Roboto Condensed" panose="02000000000000000000" pitchFamily="2" charset="0"/>
              <a:ea typeface="Roboto Condensed" panose="02000000000000000000" pitchFamily="2" charset="0"/>
              <a:cs typeface="Roboto Condensed"/>
            </a:endParaRPr>
          </a:p>
        </p:txBody>
      </p:sp>
      <p:sp>
        <p:nvSpPr>
          <p:cNvPr id="738" name="Google Shape;738;p42"/>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Roboto Condensed" panose="02000000000000000000" pitchFamily="2" charset="0"/>
              <a:ea typeface="Roboto Condensed" panose="02000000000000000000" pitchFamily="2" charset="0"/>
            </a:endParaRPr>
          </a:p>
        </p:txBody>
      </p:sp>
      <p:sp>
        <p:nvSpPr>
          <p:cNvPr id="2" name="Google Shape;729;p42">
            <a:extLst>
              <a:ext uri="{FF2B5EF4-FFF2-40B4-BE49-F238E27FC236}">
                <a16:creationId xmlns:a16="http://schemas.microsoft.com/office/drawing/2014/main" id="{5A048A69-165F-A3DA-F326-0386BA21A378}"/>
              </a:ext>
            </a:extLst>
          </p:cNvPr>
          <p:cNvSpPr txBox="1"/>
          <p:nvPr/>
        </p:nvSpPr>
        <p:spPr>
          <a:xfrm>
            <a:off x="4921683" y="3031833"/>
            <a:ext cx="1683950" cy="307348"/>
          </a:xfrm>
          <a:prstGeom prst="rect">
            <a:avLst/>
          </a:prstGeom>
          <a:noFill/>
          <a:ln>
            <a:noFill/>
          </a:ln>
        </p:spPr>
        <p:txBody>
          <a:bodyPr spcFirstLastPara="1" wrap="square" lIns="0" tIns="0" rIns="0" bIns="0" anchor="ctr" anchorCtr="0">
            <a:noAutofit/>
          </a:bodyPr>
          <a:lstStyle/>
          <a:p>
            <a:pPr marL="171450" indent="-171450">
              <a:buFont typeface="Wingdings"/>
              <a:buChar char="q"/>
            </a:pPr>
            <a:r>
              <a:rPr lang="en" sz="1000">
                <a:solidFill>
                  <a:schemeClr val="dk2"/>
                </a:solidFill>
                <a:latin typeface="Roboto Condensed" panose="02000000000000000000" pitchFamily="2" charset="0"/>
                <a:ea typeface="Roboto Condensed" panose="02000000000000000000" pitchFamily="2" charset="0"/>
                <a:cs typeface="Roboto Condensed"/>
              </a:rPr>
              <a:t>K-NEAREST NEIGHBOURS</a:t>
            </a:r>
          </a:p>
          <a:p>
            <a:pPr marL="171450" indent="-171450">
              <a:buFont typeface="Wingdings"/>
              <a:buChar char="q"/>
            </a:pPr>
            <a:r>
              <a:rPr lang="en" sz="1000">
                <a:solidFill>
                  <a:schemeClr val="dk2"/>
                </a:solidFill>
                <a:latin typeface="Roboto Condensed" panose="02000000000000000000" pitchFamily="2" charset="0"/>
                <a:ea typeface="Roboto Condensed" panose="02000000000000000000" pitchFamily="2" charset="0"/>
                <a:cs typeface="Roboto Condensed"/>
              </a:rPr>
              <a:t>DECISION TREES</a:t>
            </a:r>
          </a:p>
          <a:p>
            <a:pPr marL="171450" indent="-171450">
              <a:buFont typeface="Wingdings"/>
              <a:buChar char="q"/>
            </a:pPr>
            <a:r>
              <a:rPr lang="en" sz="1000">
                <a:solidFill>
                  <a:schemeClr val="dk2"/>
                </a:solidFill>
                <a:latin typeface="Roboto Condensed" panose="02000000000000000000" pitchFamily="2" charset="0"/>
                <a:ea typeface="Roboto Condensed" panose="02000000000000000000" pitchFamily="2" charset="0"/>
                <a:cs typeface="Roboto Condensed"/>
              </a:rPr>
              <a:t>RANDOM FOREST CLASSIFIER</a:t>
            </a:r>
          </a:p>
          <a:p>
            <a:pPr marL="171450" indent="-171450">
              <a:buFont typeface="Wingdings"/>
              <a:buChar char="q"/>
            </a:pPr>
            <a:endParaRPr lang="en" sz="1000">
              <a:solidFill>
                <a:schemeClr val="dk2"/>
              </a:solidFill>
              <a:latin typeface="Roboto Condensed" panose="02000000000000000000" pitchFamily="2" charset="0"/>
              <a:ea typeface="Roboto Condensed" panose="02000000000000000000" pitchFamily="2" charset="0"/>
              <a:cs typeface="Roboto Condensed"/>
            </a:endParaRPr>
          </a:p>
        </p:txBody>
      </p:sp>
      <p:sp>
        <p:nvSpPr>
          <p:cNvPr id="3" name="Google Shape;729;p42">
            <a:extLst>
              <a:ext uri="{FF2B5EF4-FFF2-40B4-BE49-F238E27FC236}">
                <a16:creationId xmlns:a16="http://schemas.microsoft.com/office/drawing/2014/main" id="{E9A771F1-242B-549F-8D36-0B05C1EFC621}"/>
              </a:ext>
            </a:extLst>
          </p:cNvPr>
          <p:cNvSpPr txBox="1"/>
          <p:nvPr/>
        </p:nvSpPr>
        <p:spPr>
          <a:xfrm>
            <a:off x="6808188" y="3009639"/>
            <a:ext cx="1966925" cy="307348"/>
          </a:xfrm>
          <a:prstGeom prst="rect">
            <a:avLst/>
          </a:prstGeom>
          <a:noFill/>
          <a:ln>
            <a:noFill/>
          </a:ln>
        </p:spPr>
        <p:txBody>
          <a:bodyPr spcFirstLastPara="1" wrap="square" lIns="0" tIns="0" rIns="0" bIns="0" anchor="ctr" anchorCtr="0">
            <a:noAutofit/>
          </a:bodyPr>
          <a:lstStyle/>
          <a:p>
            <a:pPr marL="171450" indent="-171450">
              <a:buFont typeface="Wingdings"/>
              <a:buChar char="q"/>
            </a:pPr>
            <a:r>
              <a:rPr lang="en" sz="1000">
                <a:solidFill>
                  <a:schemeClr val="dk2"/>
                </a:solidFill>
                <a:latin typeface="Roboto Condensed" panose="02000000000000000000" pitchFamily="2" charset="0"/>
                <a:ea typeface="Roboto Condensed" panose="02000000000000000000" pitchFamily="2" charset="0"/>
                <a:cs typeface="Roboto Condensed"/>
              </a:rPr>
              <a:t>GRADIENT BOOSTING CLASSIFIER</a:t>
            </a:r>
          </a:p>
          <a:p>
            <a:pPr marL="171450" indent="-171450">
              <a:buFont typeface="Wingdings"/>
              <a:buChar char="q"/>
            </a:pPr>
            <a:r>
              <a:rPr lang="en" sz="1000">
                <a:solidFill>
                  <a:schemeClr val="dk2"/>
                </a:solidFill>
                <a:latin typeface="Roboto Condensed" panose="02000000000000000000" pitchFamily="2" charset="0"/>
                <a:ea typeface="Roboto Condensed" panose="02000000000000000000" pitchFamily="2" charset="0"/>
                <a:cs typeface="Roboto Condensed"/>
              </a:rPr>
              <a:t>XG Boost</a:t>
            </a:r>
          </a:p>
          <a:p>
            <a:pPr marL="171450" indent="-171450">
              <a:buFont typeface="Wingdings"/>
              <a:buChar char="q"/>
            </a:pPr>
            <a:r>
              <a:rPr lang="en" sz="1000">
                <a:solidFill>
                  <a:schemeClr val="dk2"/>
                </a:solidFill>
                <a:latin typeface="Roboto Condensed" panose="02000000000000000000" pitchFamily="2" charset="0"/>
                <a:ea typeface="Roboto Condensed" panose="02000000000000000000" pitchFamily="2" charset="0"/>
                <a:cs typeface="Roboto Condensed"/>
              </a:rPr>
              <a:t>NEURAL NETWORK</a:t>
            </a:r>
          </a:p>
          <a:p>
            <a:pPr marL="171450" indent="-171450">
              <a:buFont typeface="Wingdings"/>
              <a:buChar char="q"/>
            </a:pPr>
            <a:endParaRPr lang="en" sz="1000">
              <a:solidFill>
                <a:schemeClr val="dk2"/>
              </a:solidFill>
              <a:latin typeface="Roboto Condensed" panose="02000000000000000000" pitchFamily="2" charset="0"/>
              <a:ea typeface="Roboto Condensed" panose="02000000000000000000" pitchFamily="2" charset="0"/>
              <a:cs typeface="Roboto Condensed"/>
            </a:endParaRPr>
          </a:p>
        </p:txBody>
      </p:sp>
    </p:spTree>
    <p:extLst>
      <p:ext uri="{BB962C8B-B14F-4D97-AF65-F5344CB8AC3E}">
        <p14:creationId xmlns:p14="http://schemas.microsoft.com/office/powerpoint/2010/main" val="914940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0"/>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r>
              <a:rPr lang="en-US" sz="3000"/>
              <a:t>Model Accuracy and Run time</a:t>
            </a:r>
          </a:p>
        </p:txBody>
      </p:sp>
      <p:sp>
        <p:nvSpPr>
          <p:cNvPr id="303" name="Google Shape;303;p2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304" name="Google Shape;304;p20"/>
          <p:cNvGrpSpPr/>
          <p:nvPr/>
        </p:nvGrpSpPr>
        <p:grpSpPr>
          <a:xfrm>
            <a:off x="299071" y="635918"/>
            <a:ext cx="335800" cy="279517"/>
            <a:chOff x="1247825" y="322750"/>
            <a:chExt cx="443300" cy="369000"/>
          </a:xfrm>
        </p:grpSpPr>
        <p:sp>
          <p:nvSpPr>
            <p:cNvPr id="305" name="Google Shape;305;p20"/>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 name="Table 6">
            <a:extLst>
              <a:ext uri="{FF2B5EF4-FFF2-40B4-BE49-F238E27FC236}">
                <a16:creationId xmlns:a16="http://schemas.microsoft.com/office/drawing/2014/main" id="{02D38820-6BE6-0894-AB1E-62BC75E6E7A9}"/>
              </a:ext>
            </a:extLst>
          </p:cNvPr>
          <p:cNvGraphicFramePr>
            <a:graphicFrameLocks noGrp="1"/>
          </p:cNvGraphicFramePr>
          <p:nvPr>
            <p:extLst>
              <p:ext uri="{D42A27DB-BD31-4B8C-83A1-F6EECF244321}">
                <p14:modId xmlns:p14="http://schemas.microsoft.com/office/powerpoint/2010/main" val="2903346872"/>
              </p:ext>
            </p:extLst>
          </p:nvPr>
        </p:nvGraphicFramePr>
        <p:xfrm>
          <a:off x="503154" y="1485099"/>
          <a:ext cx="8361336" cy="2112937"/>
        </p:xfrm>
        <a:graphic>
          <a:graphicData uri="http://schemas.openxmlformats.org/drawingml/2006/table">
            <a:tbl>
              <a:tblPr firstRow="1" bandRow="1">
                <a:tableStyleId>{E27665BA-8202-44FC-AD62-C9F0E3EA811A}</a:tableStyleId>
              </a:tblPr>
              <a:tblGrid>
                <a:gridCol w="2554136">
                  <a:extLst>
                    <a:ext uri="{9D8B030D-6E8A-4147-A177-3AD203B41FA5}">
                      <a16:colId xmlns:a16="http://schemas.microsoft.com/office/drawing/2014/main" val="58597372"/>
                    </a:ext>
                  </a:extLst>
                </a:gridCol>
                <a:gridCol w="725900">
                  <a:extLst>
                    <a:ext uri="{9D8B030D-6E8A-4147-A177-3AD203B41FA5}">
                      <a16:colId xmlns:a16="http://schemas.microsoft.com/office/drawing/2014/main" val="2824673504"/>
                    </a:ext>
                  </a:extLst>
                </a:gridCol>
                <a:gridCol w="725900">
                  <a:extLst>
                    <a:ext uri="{9D8B030D-6E8A-4147-A177-3AD203B41FA5}">
                      <a16:colId xmlns:a16="http://schemas.microsoft.com/office/drawing/2014/main" val="1469861496"/>
                    </a:ext>
                  </a:extLst>
                </a:gridCol>
                <a:gridCol w="725900">
                  <a:extLst>
                    <a:ext uri="{9D8B030D-6E8A-4147-A177-3AD203B41FA5}">
                      <a16:colId xmlns:a16="http://schemas.microsoft.com/office/drawing/2014/main" val="216588400"/>
                    </a:ext>
                  </a:extLst>
                </a:gridCol>
                <a:gridCol w="725900">
                  <a:extLst>
                    <a:ext uri="{9D8B030D-6E8A-4147-A177-3AD203B41FA5}">
                      <a16:colId xmlns:a16="http://schemas.microsoft.com/office/drawing/2014/main" val="2057523364"/>
                    </a:ext>
                  </a:extLst>
                </a:gridCol>
                <a:gridCol w="725900">
                  <a:extLst>
                    <a:ext uri="{9D8B030D-6E8A-4147-A177-3AD203B41FA5}">
                      <a16:colId xmlns:a16="http://schemas.microsoft.com/office/drawing/2014/main" val="1988382218"/>
                    </a:ext>
                  </a:extLst>
                </a:gridCol>
                <a:gridCol w="725900">
                  <a:extLst>
                    <a:ext uri="{9D8B030D-6E8A-4147-A177-3AD203B41FA5}">
                      <a16:colId xmlns:a16="http://schemas.microsoft.com/office/drawing/2014/main" val="2549566188"/>
                    </a:ext>
                  </a:extLst>
                </a:gridCol>
                <a:gridCol w="725900">
                  <a:extLst>
                    <a:ext uri="{9D8B030D-6E8A-4147-A177-3AD203B41FA5}">
                      <a16:colId xmlns:a16="http://schemas.microsoft.com/office/drawing/2014/main" val="1232234226"/>
                    </a:ext>
                  </a:extLst>
                </a:gridCol>
                <a:gridCol w="725900">
                  <a:extLst>
                    <a:ext uri="{9D8B030D-6E8A-4147-A177-3AD203B41FA5}">
                      <a16:colId xmlns:a16="http://schemas.microsoft.com/office/drawing/2014/main" val="472385542"/>
                    </a:ext>
                  </a:extLst>
                </a:gridCol>
              </a:tblGrid>
              <a:tr h="490378">
                <a:tc rowSpan="2">
                  <a:txBody>
                    <a:bodyPr/>
                    <a:lstStyle/>
                    <a:p>
                      <a:pPr algn="ctr" fontAlgn="ctr"/>
                      <a:endParaRPr lang="en-US" sz="1100">
                        <a:effectLst/>
                        <a:latin typeface="Roboto Condensed"/>
                      </a:endParaRPr>
                    </a:p>
                  </a:txBody>
                  <a:tcPr marL="9525" marR="9525" marT="9525" marB="0" anchor="ctr">
                    <a:lnB w="12700">
                      <a:solidFill>
                        <a:schemeClr val="tx1"/>
                      </a:solidFill>
                    </a:lnB>
                    <a:solidFill>
                      <a:schemeClr val="accent5"/>
                    </a:solidFill>
                  </a:tcPr>
                </a:tc>
                <a:tc gridSpan="2">
                  <a:txBody>
                    <a:bodyPr/>
                    <a:lstStyle/>
                    <a:p>
                      <a:pPr algn="ctr" fontAlgn="ctr"/>
                      <a:r>
                        <a:rPr lang="en-US" sz="1400" b="0">
                          <a:effectLst/>
                          <a:latin typeface="Roboto Condensed"/>
                        </a:rPr>
                        <a:t>Original Unbalanced</a:t>
                      </a:r>
                    </a:p>
                  </a:txBody>
                  <a:tcPr marL="9525" marR="9525" marT="9525" marB="0" anchor="ctr">
                    <a:solidFill>
                      <a:schemeClr val="accent5"/>
                    </a:solidFill>
                  </a:tcPr>
                </a:tc>
                <a:tc hMerge="1">
                  <a:txBody>
                    <a:bodyPr/>
                    <a:lstStyle/>
                    <a:p>
                      <a:endParaRPr lang="en-US"/>
                    </a:p>
                  </a:txBody>
                  <a:tcPr/>
                </a:tc>
                <a:tc gridSpan="2">
                  <a:txBody>
                    <a:bodyPr/>
                    <a:lstStyle/>
                    <a:p>
                      <a:pPr algn="ctr" fontAlgn="ctr"/>
                      <a:r>
                        <a:rPr lang="en-US" sz="1400" b="0">
                          <a:effectLst/>
                          <a:latin typeface="Roboto Condensed"/>
                        </a:rPr>
                        <a:t>Original Balanced</a:t>
                      </a:r>
                    </a:p>
                  </a:txBody>
                  <a:tcPr marL="9525" marR="9525" marT="9525" marB="0" anchor="ctr">
                    <a:solidFill>
                      <a:schemeClr val="accent5"/>
                    </a:solidFill>
                  </a:tcPr>
                </a:tc>
                <a:tc hMerge="1">
                  <a:txBody>
                    <a:bodyPr/>
                    <a:lstStyle/>
                    <a:p>
                      <a:endParaRPr lang="en-US"/>
                    </a:p>
                  </a:txBody>
                  <a:tcPr/>
                </a:tc>
                <a:tc gridSpan="2">
                  <a:txBody>
                    <a:bodyPr/>
                    <a:lstStyle/>
                    <a:p>
                      <a:pPr algn="ctr" fontAlgn="ctr"/>
                      <a:r>
                        <a:rPr lang="en-US" sz="1400" b="0">
                          <a:effectLst/>
                          <a:latin typeface="Roboto Condensed"/>
                        </a:rPr>
                        <a:t>Reduced Unbalanced</a:t>
                      </a:r>
                    </a:p>
                  </a:txBody>
                  <a:tcPr marL="9525" marR="9525" marT="9525" marB="0" anchor="ctr">
                    <a:solidFill>
                      <a:schemeClr val="accent5"/>
                    </a:solidFill>
                  </a:tcPr>
                </a:tc>
                <a:tc hMerge="1">
                  <a:txBody>
                    <a:bodyPr/>
                    <a:lstStyle/>
                    <a:p>
                      <a:endParaRPr lang="en-US"/>
                    </a:p>
                  </a:txBody>
                  <a:tcPr/>
                </a:tc>
                <a:tc gridSpan="2">
                  <a:txBody>
                    <a:bodyPr/>
                    <a:lstStyle/>
                    <a:p>
                      <a:pPr algn="ctr" fontAlgn="ctr"/>
                      <a:r>
                        <a:rPr lang="en-US" sz="1400" b="0">
                          <a:effectLst/>
                          <a:latin typeface="Roboto Condensed"/>
                        </a:rPr>
                        <a:t>Reduced Balanced</a:t>
                      </a:r>
                    </a:p>
                  </a:txBody>
                  <a:tcPr marL="9525" marR="9525" marT="9525" marB="0" anchor="ctr">
                    <a:solidFill>
                      <a:schemeClr val="accent5"/>
                    </a:solidFill>
                  </a:tcPr>
                </a:tc>
                <a:tc hMerge="1">
                  <a:txBody>
                    <a:bodyPr/>
                    <a:lstStyle/>
                    <a:p>
                      <a:endParaRPr lang="en-US"/>
                    </a:p>
                  </a:txBody>
                  <a:tcPr/>
                </a:tc>
                <a:extLst>
                  <a:ext uri="{0D108BD9-81ED-4DB2-BD59-A6C34878D82A}">
                    <a16:rowId xmlns:a16="http://schemas.microsoft.com/office/drawing/2014/main" val="2025225024"/>
                  </a:ext>
                </a:extLst>
              </a:tr>
              <a:tr h="331727">
                <a:tc vMerge="1">
                  <a:txBody>
                    <a:bodyPr/>
                    <a:lstStyle/>
                    <a:p>
                      <a:endParaRPr lang="en-US"/>
                    </a:p>
                  </a:txBody>
                  <a:tcPr/>
                </a:tc>
                <a:tc>
                  <a:txBody>
                    <a:bodyPr/>
                    <a:lstStyle/>
                    <a:p>
                      <a:pPr algn="ctr" fontAlgn="ctr"/>
                      <a:r>
                        <a:rPr lang="en-US" sz="1100" b="1">
                          <a:effectLst/>
                          <a:latin typeface="Roboto Condensed"/>
                        </a:rPr>
                        <a:t>Accuracy</a:t>
                      </a:r>
                    </a:p>
                  </a:txBody>
                  <a:tcPr marL="9525" marR="9525" marT="9525" marB="0" anchor="ctr">
                    <a:lnB w="12700">
                      <a:solidFill>
                        <a:schemeClr val="tx1"/>
                      </a:solidFill>
                    </a:lnB>
                    <a:solidFill>
                      <a:schemeClr val="accent5"/>
                    </a:solidFill>
                  </a:tcPr>
                </a:tc>
                <a:tc>
                  <a:txBody>
                    <a:bodyPr/>
                    <a:lstStyle/>
                    <a:p>
                      <a:pPr algn="ctr" fontAlgn="ctr"/>
                      <a:r>
                        <a:rPr lang="en-US" sz="1100" b="1">
                          <a:effectLst/>
                          <a:latin typeface="Roboto Condensed"/>
                        </a:rPr>
                        <a:t>Runtime</a:t>
                      </a:r>
                    </a:p>
                  </a:txBody>
                  <a:tcPr marL="9525" marR="9525" marT="9525" marB="0" anchor="ctr">
                    <a:lnB w="12700">
                      <a:solidFill>
                        <a:schemeClr val="tx1"/>
                      </a:solidFill>
                    </a:lnB>
                    <a:solidFill>
                      <a:schemeClr val="accent5"/>
                    </a:solidFill>
                  </a:tcPr>
                </a:tc>
                <a:tc>
                  <a:txBody>
                    <a:bodyPr/>
                    <a:lstStyle/>
                    <a:p>
                      <a:pPr algn="ctr" fontAlgn="ctr"/>
                      <a:r>
                        <a:rPr lang="en-US" sz="1100" b="1">
                          <a:effectLst/>
                          <a:latin typeface="Roboto Condensed"/>
                        </a:rPr>
                        <a:t>Accuracy</a:t>
                      </a:r>
                    </a:p>
                  </a:txBody>
                  <a:tcPr marL="9525" marR="9525" marT="9525" marB="0" anchor="ctr">
                    <a:lnB w="12700">
                      <a:solidFill>
                        <a:schemeClr val="tx1"/>
                      </a:solidFill>
                    </a:lnB>
                    <a:solidFill>
                      <a:schemeClr val="accent5"/>
                    </a:solidFill>
                  </a:tcPr>
                </a:tc>
                <a:tc>
                  <a:txBody>
                    <a:bodyPr/>
                    <a:lstStyle/>
                    <a:p>
                      <a:pPr algn="ctr" fontAlgn="ctr"/>
                      <a:r>
                        <a:rPr lang="en-US" sz="1100" b="1">
                          <a:effectLst/>
                          <a:latin typeface="Roboto Condensed"/>
                        </a:rPr>
                        <a:t>Runtime</a:t>
                      </a:r>
                    </a:p>
                  </a:txBody>
                  <a:tcPr marL="9525" marR="9525" marT="9525" marB="0" anchor="ctr">
                    <a:lnB w="12700">
                      <a:solidFill>
                        <a:schemeClr val="tx1"/>
                      </a:solidFill>
                    </a:lnB>
                    <a:solidFill>
                      <a:schemeClr val="accent5"/>
                    </a:solidFill>
                  </a:tcPr>
                </a:tc>
                <a:tc>
                  <a:txBody>
                    <a:bodyPr/>
                    <a:lstStyle/>
                    <a:p>
                      <a:pPr algn="ctr" fontAlgn="ctr"/>
                      <a:r>
                        <a:rPr lang="en-US" sz="1100" b="1">
                          <a:effectLst/>
                          <a:latin typeface="Roboto Condensed"/>
                        </a:rPr>
                        <a:t>Accuracy</a:t>
                      </a:r>
                    </a:p>
                  </a:txBody>
                  <a:tcPr marL="9525" marR="9525" marT="9525" marB="0" anchor="ctr">
                    <a:lnB w="12700">
                      <a:solidFill>
                        <a:schemeClr val="tx1"/>
                      </a:solidFill>
                    </a:lnB>
                    <a:solidFill>
                      <a:schemeClr val="accent5"/>
                    </a:solidFill>
                  </a:tcPr>
                </a:tc>
                <a:tc>
                  <a:txBody>
                    <a:bodyPr/>
                    <a:lstStyle/>
                    <a:p>
                      <a:pPr algn="ctr" fontAlgn="ctr"/>
                      <a:r>
                        <a:rPr lang="en-US" sz="1100" b="1">
                          <a:effectLst/>
                          <a:latin typeface="Roboto Condensed"/>
                        </a:rPr>
                        <a:t>Runtime</a:t>
                      </a:r>
                    </a:p>
                  </a:txBody>
                  <a:tcPr marL="9525" marR="9525" marT="9525" marB="0" anchor="ctr">
                    <a:lnB w="12700">
                      <a:solidFill>
                        <a:schemeClr val="tx1"/>
                      </a:solidFill>
                    </a:lnB>
                    <a:solidFill>
                      <a:schemeClr val="accent5"/>
                    </a:solidFill>
                  </a:tcPr>
                </a:tc>
                <a:tc>
                  <a:txBody>
                    <a:bodyPr/>
                    <a:lstStyle/>
                    <a:p>
                      <a:pPr algn="ctr" fontAlgn="ctr"/>
                      <a:r>
                        <a:rPr lang="en-US" sz="1100" b="1">
                          <a:effectLst/>
                          <a:latin typeface="Roboto Condensed"/>
                        </a:rPr>
                        <a:t>Accuracy</a:t>
                      </a:r>
                    </a:p>
                  </a:txBody>
                  <a:tcPr marL="9525" marR="9525" marT="9525" marB="0" anchor="ctr">
                    <a:lnB w="12700">
                      <a:solidFill>
                        <a:schemeClr val="tx1"/>
                      </a:solidFill>
                    </a:lnB>
                    <a:solidFill>
                      <a:schemeClr val="accent5"/>
                    </a:solidFill>
                  </a:tcPr>
                </a:tc>
                <a:tc>
                  <a:txBody>
                    <a:bodyPr/>
                    <a:lstStyle/>
                    <a:p>
                      <a:pPr algn="ctr" fontAlgn="ctr"/>
                      <a:r>
                        <a:rPr lang="en-US" sz="1100" b="1">
                          <a:effectLst/>
                          <a:latin typeface="Roboto Condensed"/>
                        </a:rPr>
                        <a:t>Runtime</a:t>
                      </a:r>
                    </a:p>
                  </a:txBody>
                  <a:tcPr marL="9525" marR="9525" marT="9525" marB="0" anchor="ctr">
                    <a:lnB w="12700">
                      <a:solidFill>
                        <a:schemeClr val="tx1"/>
                      </a:solidFill>
                    </a:lnB>
                    <a:solidFill>
                      <a:schemeClr val="accent5"/>
                    </a:solidFill>
                  </a:tcPr>
                </a:tc>
                <a:extLst>
                  <a:ext uri="{0D108BD9-81ED-4DB2-BD59-A6C34878D82A}">
                    <a16:rowId xmlns:a16="http://schemas.microsoft.com/office/drawing/2014/main" val="1845170651"/>
                  </a:ext>
                </a:extLst>
              </a:tr>
              <a:tr h="310092">
                <a:tc>
                  <a:txBody>
                    <a:bodyPr/>
                    <a:lstStyle/>
                    <a:p>
                      <a:pPr fontAlgn="b"/>
                      <a:r>
                        <a:rPr lang="en-US" sz="1200">
                          <a:effectLst/>
                          <a:latin typeface="Roboto Condensed"/>
                        </a:rPr>
                        <a:t>Random Forest Classifier (RFC)</a:t>
                      </a:r>
                      <a:endParaRPr lang="en-US" sz="1200" b="1">
                        <a:effectLst/>
                        <a:latin typeface="Roboto Condensed"/>
                      </a:endParaRPr>
                    </a:p>
                  </a:txBody>
                  <a:tcPr marL="9525" marR="9525" marT="9525" marB="0" anchor="ctr">
                    <a:lnL w="12700">
                      <a:solidFill>
                        <a:schemeClr val="tx1"/>
                      </a:solidFill>
                    </a:lnL>
                    <a:lnT w="12700" cap="flat" cmpd="sng" algn="ctr">
                      <a:solidFill>
                        <a:schemeClr val="tx1"/>
                      </a:solidFill>
                      <a:prstDash val="solid"/>
                      <a:round/>
                      <a:headEnd type="none" w="med" len="med"/>
                      <a:tailEnd type="none" w="med" len="med"/>
                    </a:lnT>
                    <a:solidFill>
                      <a:schemeClr val="accent3"/>
                    </a:solidFill>
                  </a:tcPr>
                </a:tc>
                <a:tc>
                  <a:txBody>
                    <a:bodyPr/>
                    <a:lstStyle/>
                    <a:p>
                      <a:pPr algn="ctr" fontAlgn="ctr"/>
                      <a:r>
                        <a:rPr lang="en-US" sz="1200" dirty="0">
                          <a:effectLst/>
                          <a:latin typeface="Roboto Condensed"/>
                        </a:rPr>
                        <a:t>93%</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200">
                          <a:effectLst/>
                          <a:latin typeface="Roboto Condensed"/>
                        </a:rPr>
                        <a:t>25.07s</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200">
                          <a:effectLst/>
                          <a:latin typeface="Roboto Condensed"/>
                        </a:rPr>
                        <a:t>94%</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200" dirty="0">
                          <a:effectLst/>
                          <a:latin typeface="Roboto Condensed"/>
                        </a:rPr>
                        <a:t>90.64s</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200">
                          <a:effectLst/>
                          <a:latin typeface="Roboto Condensed"/>
                        </a:rPr>
                        <a:t>93%</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200">
                          <a:effectLst/>
                          <a:latin typeface="Roboto Condensed"/>
                        </a:rPr>
                        <a:t>28.10s</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200">
                          <a:effectLst/>
                          <a:latin typeface="Roboto Condensed"/>
                        </a:rPr>
                        <a:t>91%</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1200" dirty="0">
                          <a:effectLst/>
                          <a:latin typeface="Roboto Condensed"/>
                        </a:rPr>
                        <a:t>122.31s</a:t>
                      </a:r>
                    </a:p>
                  </a:txBody>
                  <a:tcPr marL="9525" marR="9525" marT="9525" marB="0" anchor="ctr">
                    <a:lnR w="12700">
                      <a:solidFill>
                        <a:schemeClr val="tx1"/>
                      </a:solidFill>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06655884"/>
                  </a:ext>
                </a:extLst>
              </a:tr>
              <a:tr h="317304">
                <a:tc>
                  <a:txBody>
                    <a:bodyPr/>
                    <a:lstStyle/>
                    <a:p>
                      <a:pPr fontAlgn="b"/>
                      <a:r>
                        <a:rPr lang="en-US" sz="1200">
                          <a:effectLst/>
                          <a:latin typeface="Roboto Condensed"/>
                        </a:rPr>
                        <a:t>Gradient Boosting Classifier (GBC)</a:t>
                      </a:r>
                      <a:endParaRPr lang="en-US" sz="1200" b="1">
                        <a:effectLst/>
                        <a:latin typeface="Roboto Condensed"/>
                      </a:endParaRPr>
                    </a:p>
                  </a:txBody>
                  <a:tcPr marL="9525" marR="9525" marT="9525" marB="0" anchor="ctr">
                    <a:lnL w="12700">
                      <a:solidFill>
                        <a:schemeClr val="tx1"/>
                      </a:solidFill>
                    </a:lnL>
                    <a:solidFill>
                      <a:schemeClr val="accent3"/>
                    </a:solidFill>
                  </a:tcPr>
                </a:tc>
                <a:tc>
                  <a:txBody>
                    <a:bodyPr/>
                    <a:lstStyle/>
                    <a:p>
                      <a:pPr algn="ctr" fontAlgn="ctr"/>
                      <a:r>
                        <a:rPr lang="en-US" sz="1200" dirty="0">
                          <a:effectLst/>
                          <a:latin typeface="Roboto Condensed"/>
                        </a:rPr>
                        <a:t>93%</a:t>
                      </a:r>
                    </a:p>
                  </a:txBody>
                  <a:tcPr marL="9525" marR="9525" marT="9525" marB="0" anchor="ctr"/>
                </a:tc>
                <a:tc>
                  <a:txBody>
                    <a:bodyPr/>
                    <a:lstStyle/>
                    <a:p>
                      <a:pPr algn="ctr" fontAlgn="ctr"/>
                      <a:r>
                        <a:rPr lang="en-US" sz="1200">
                          <a:effectLst/>
                          <a:latin typeface="Roboto Condensed"/>
                        </a:rPr>
                        <a:t>476.58s</a:t>
                      </a:r>
                    </a:p>
                  </a:txBody>
                  <a:tcPr marL="9525" marR="9525" marT="9525" marB="0" anchor="ctr"/>
                </a:tc>
                <a:tc>
                  <a:txBody>
                    <a:bodyPr/>
                    <a:lstStyle/>
                    <a:p>
                      <a:pPr algn="ctr" fontAlgn="ctr"/>
                      <a:r>
                        <a:rPr lang="en-US" sz="1200" dirty="0">
                          <a:effectLst/>
                          <a:latin typeface="Roboto Condensed"/>
                        </a:rPr>
                        <a:t>97%</a:t>
                      </a:r>
                    </a:p>
                  </a:txBody>
                  <a:tcPr marL="9525" marR="9525" marT="9525" marB="0" anchor="ctr"/>
                </a:tc>
                <a:tc>
                  <a:txBody>
                    <a:bodyPr/>
                    <a:lstStyle/>
                    <a:p>
                      <a:pPr algn="ctr" fontAlgn="ctr"/>
                      <a:r>
                        <a:rPr lang="en-US" sz="1200">
                          <a:effectLst/>
                          <a:latin typeface="Roboto Condensed"/>
                        </a:rPr>
                        <a:t>1292.28s</a:t>
                      </a:r>
                    </a:p>
                  </a:txBody>
                  <a:tcPr marL="9525" marR="9525" marT="9525" marB="0" anchor="ctr"/>
                </a:tc>
                <a:tc>
                  <a:txBody>
                    <a:bodyPr/>
                    <a:lstStyle/>
                    <a:p>
                      <a:pPr algn="ctr" fontAlgn="ctr"/>
                      <a:r>
                        <a:rPr lang="en-US" sz="1200" dirty="0">
                          <a:effectLst/>
                          <a:latin typeface="Roboto Condensed"/>
                        </a:rPr>
                        <a:t>93%</a:t>
                      </a:r>
                    </a:p>
                  </a:txBody>
                  <a:tcPr marL="9525" marR="9525" marT="9525" marB="0" anchor="ctr"/>
                </a:tc>
                <a:tc>
                  <a:txBody>
                    <a:bodyPr/>
                    <a:lstStyle/>
                    <a:p>
                      <a:pPr algn="ctr" fontAlgn="ctr"/>
                      <a:r>
                        <a:rPr lang="en-US" sz="1200">
                          <a:effectLst/>
                          <a:latin typeface="Roboto Condensed"/>
                        </a:rPr>
                        <a:t>328.63s</a:t>
                      </a:r>
                    </a:p>
                  </a:txBody>
                  <a:tcPr marL="9525" marR="9525" marT="9525" marB="0" anchor="ctr"/>
                </a:tc>
                <a:tc>
                  <a:txBody>
                    <a:bodyPr/>
                    <a:lstStyle/>
                    <a:p>
                      <a:pPr algn="ctr" fontAlgn="ctr"/>
                      <a:r>
                        <a:rPr lang="en-US" sz="1200">
                          <a:effectLst/>
                          <a:latin typeface="Roboto Condensed"/>
                        </a:rPr>
                        <a:t>97%</a:t>
                      </a:r>
                    </a:p>
                  </a:txBody>
                  <a:tcPr marL="9525" marR="9525" marT="9525" marB="0" anchor="ctr"/>
                </a:tc>
                <a:tc>
                  <a:txBody>
                    <a:bodyPr/>
                    <a:lstStyle/>
                    <a:p>
                      <a:pPr algn="ctr" fontAlgn="ctr"/>
                      <a:r>
                        <a:rPr lang="en-US" sz="1200" dirty="0">
                          <a:effectLst/>
                          <a:latin typeface="Roboto Condensed"/>
                        </a:rPr>
                        <a:t>1106.99s</a:t>
                      </a:r>
                    </a:p>
                  </a:txBody>
                  <a:tcPr marL="9525" marR="9525" marT="9525" marB="0" anchor="ctr">
                    <a:lnR w="12700">
                      <a:solidFill>
                        <a:schemeClr val="tx1"/>
                      </a:solidFill>
                    </a:lnR>
                  </a:tcPr>
                </a:tc>
                <a:extLst>
                  <a:ext uri="{0D108BD9-81ED-4DB2-BD59-A6C34878D82A}">
                    <a16:rowId xmlns:a16="http://schemas.microsoft.com/office/drawing/2014/main" val="744166735"/>
                  </a:ext>
                </a:extLst>
              </a:tr>
              <a:tr h="310092">
                <a:tc>
                  <a:txBody>
                    <a:bodyPr/>
                    <a:lstStyle/>
                    <a:p>
                      <a:pPr fontAlgn="b"/>
                      <a:r>
                        <a:rPr lang="en-US" sz="1200">
                          <a:effectLst/>
                          <a:latin typeface="Roboto Condensed"/>
                        </a:rPr>
                        <a:t>XG Boost (XGB)</a:t>
                      </a:r>
                      <a:endParaRPr lang="en-US" sz="1200" b="1">
                        <a:effectLst/>
                        <a:latin typeface="Roboto Condensed"/>
                      </a:endParaRPr>
                    </a:p>
                  </a:txBody>
                  <a:tcPr marL="9525" marR="9525" marT="9525" marB="0" anchor="ctr">
                    <a:lnL w="12700">
                      <a:solidFill>
                        <a:schemeClr val="tx1"/>
                      </a:solidFill>
                    </a:lnL>
                    <a:solidFill>
                      <a:schemeClr val="accent3"/>
                    </a:solidFill>
                  </a:tcPr>
                </a:tc>
                <a:tc>
                  <a:txBody>
                    <a:bodyPr/>
                    <a:lstStyle/>
                    <a:p>
                      <a:pPr algn="ctr" fontAlgn="ctr"/>
                      <a:r>
                        <a:rPr lang="en-US" sz="1200" dirty="0">
                          <a:effectLst/>
                          <a:latin typeface="Roboto Condensed"/>
                        </a:rPr>
                        <a:t>93%</a:t>
                      </a:r>
                    </a:p>
                  </a:txBody>
                  <a:tcPr marL="9525" marR="9525" marT="9525" marB="0" anchor="ctr"/>
                </a:tc>
                <a:tc>
                  <a:txBody>
                    <a:bodyPr/>
                    <a:lstStyle/>
                    <a:p>
                      <a:pPr algn="ctr" fontAlgn="ctr"/>
                      <a:r>
                        <a:rPr lang="en-US" sz="1200">
                          <a:effectLst/>
                          <a:latin typeface="Roboto Condensed"/>
                        </a:rPr>
                        <a:t>178.28s</a:t>
                      </a:r>
                    </a:p>
                  </a:txBody>
                  <a:tcPr marL="9525" marR="9525" marT="9525" marB="0" anchor="ctr"/>
                </a:tc>
                <a:tc>
                  <a:txBody>
                    <a:bodyPr/>
                    <a:lstStyle/>
                    <a:p>
                      <a:pPr algn="ctr" fontAlgn="ctr"/>
                      <a:r>
                        <a:rPr lang="en-US" sz="1200" dirty="0">
                          <a:effectLst/>
                          <a:latin typeface="Roboto Condensed"/>
                        </a:rPr>
                        <a:t>94%</a:t>
                      </a:r>
                    </a:p>
                  </a:txBody>
                  <a:tcPr marL="9525" marR="9525" marT="9525" marB="0" anchor="ctr"/>
                </a:tc>
                <a:tc>
                  <a:txBody>
                    <a:bodyPr/>
                    <a:lstStyle/>
                    <a:p>
                      <a:pPr algn="ctr" fontAlgn="ctr"/>
                      <a:r>
                        <a:rPr lang="en-US" sz="1200">
                          <a:effectLst/>
                          <a:latin typeface="Roboto Condensed"/>
                        </a:rPr>
                        <a:t>256.45s</a:t>
                      </a:r>
                    </a:p>
                  </a:txBody>
                  <a:tcPr marL="9525" marR="9525" marT="9525" marB="0" anchor="ctr"/>
                </a:tc>
                <a:tc>
                  <a:txBody>
                    <a:bodyPr/>
                    <a:lstStyle/>
                    <a:p>
                      <a:pPr algn="ctr" fontAlgn="ctr"/>
                      <a:r>
                        <a:rPr lang="en-US" sz="1200">
                          <a:effectLst/>
                          <a:latin typeface="Roboto Condensed"/>
                        </a:rPr>
                        <a:t>93%</a:t>
                      </a:r>
                    </a:p>
                  </a:txBody>
                  <a:tcPr marL="9525" marR="9525" marT="9525" marB="0" anchor="ctr"/>
                </a:tc>
                <a:tc>
                  <a:txBody>
                    <a:bodyPr/>
                    <a:lstStyle/>
                    <a:p>
                      <a:pPr algn="ctr" fontAlgn="ctr"/>
                      <a:r>
                        <a:rPr lang="en-US" sz="1200" dirty="0">
                          <a:effectLst/>
                          <a:latin typeface="Roboto Condensed"/>
                        </a:rPr>
                        <a:t>43.53s</a:t>
                      </a:r>
                    </a:p>
                  </a:txBody>
                  <a:tcPr marL="9525" marR="9525" marT="9525" marB="0" anchor="ctr"/>
                </a:tc>
                <a:tc>
                  <a:txBody>
                    <a:bodyPr/>
                    <a:lstStyle/>
                    <a:p>
                      <a:pPr algn="ctr" fontAlgn="ctr"/>
                      <a:r>
                        <a:rPr lang="en-US" sz="1200" dirty="0">
                          <a:effectLst/>
                          <a:latin typeface="Roboto Condensed"/>
                        </a:rPr>
                        <a:t>93%</a:t>
                      </a:r>
                    </a:p>
                  </a:txBody>
                  <a:tcPr marL="9525" marR="9525" marT="9525" marB="0" anchor="ctr"/>
                </a:tc>
                <a:tc>
                  <a:txBody>
                    <a:bodyPr/>
                    <a:lstStyle/>
                    <a:p>
                      <a:pPr algn="ctr" fontAlgn="ctr"/>
                      <a:r>
                        <a:rPr lang="en-US" sz="1200">
                          <a:effectLst/>
                          <a:latin typeface="Roboto Condensed"/>
                        </a:rPr>
                        <a:t>123.02s</a:t>
                      </a:r>
                    </a:p>
                  </a:txBody>
                  <a:tcPr marL="9525" marR="9525" marT="9525" marB="0" anchor="ctr">
                    <a:lnR w="12700">
                      <a:solidFill>
                        <a:schemeClr val="tx1"/>
                      </a:solidFill>
                    </a:lnR>
                  </a:tcPr>
                </a:tc>
                <a:extLst>
                  <a:ext uri="{0D108BD9-81ED-4DB2-BD59-A6C34878D82A}">
                    <a16:rowId xmlns:a16="http://schemas.microsoft.com/office/drawing/2014/main" val="2582894257"/>
                  </a:ext>
                </a:extLst>
              </a:tr>
              <a:tr h="353344">
                <a:tc>
                  <a:txBody>
                    <a:bodyPr/>
                    <a:lstStyle/>
                    <a:p>
                      <a:pPr fontAlgn="b"/>
                      <a:r>
                        <a:rPr lang="en-US" sz="1200">
                          <a:effectLst/>
                          <a:latin typeface="Roboto Condensed"/>
                        </a:rPr>
                        <a:t>Neural Network (NN)</a:t>
                      </a:r>
                      <a:endParaRPr lang="en-US" sz="1200" b="1">
                        <a:effectLst/>
                        <a:latin typeface="Roboto Condensed"/>
                      </a:endParaRPr>
                    </a:p>
                  </a:txBody>
                  <a:tcPr marL="9525" marR="9525" marT="9525" marB="0" anchor="ctr">
                    <a:lnL w="12700">
                      <a:solidFill>
                        <a:schemeClr val="tx1"/>
                      </a:solidFill>
                    </a:lnL>
                    <a:lnB w="12700">
                      <a:solidFill>
                        <a:schemeClr val="tx1"/>
                      </a:solidFill>
                    </a:lnB>
                    <a:solidFill>
                      <a:schemeClr val="accent3"/>
                    </a:solidFill>
                  </a:tcPr>
                </a:tc>
                <a:tc>
                  <a:txBody>
                    <a:bodyPr/>
                    <a:lstStyle/>
                    <a:p>
                      <a:pPr algn="ctr" fontAlgn="ctr"/>
                      <a:r>
                        <a:rPr lang="en-US" sz="1200" dirty="0">
                          <a:effectLst/>
                          <a:latin typeface="Roboto Condensed"/>
                        </a:rPr>
                        <a:t>90%</a:t>
                      </a:r>
                    </a:p>
                  </a:txBody>
                  <a:tcPr marL="9525" marR="9525" marT="9525" marB="0" anchor="ctr">
                    <a:lnB w="12700">
                      <a:solidFill>
                        <a:schemeClr val="tx1"/>
                      </a:solidFill>
                    </a:lnB>
                  </a:tcPr>
                </a:tc>
                <a:tc>
                  <a:txBody>
                    <a:bodyPr/>
                    <a:lstStyle/>
                    <a:p>
                      <a:pPr algn="ctr" fontAlgn="ctr"/>
                      <a:r>
                        <a:rPr lang="en-US" sz="1200" dirty="0">
                          <a:effectLst/>
                          <a:latin typeface="Roboto Condensed"/>
                        </a:rPr>
                        <a:t>98.89s</a:t>
                      </a:r>
                    </a:p>
                  </a:txBody>
                  <a:tcPr marL="9525" marR="9525" marT="9525" marB="0" anchor="ctr">
                    <a:lnB w="12700">
                      <a:solidFill>
                        <a:schemeClr val="tx1"/>
                      </a:solidFill>
                    </a:lnB>
                  </a:tcPr>
                </a:tc>
                <a:tc>
                  <a:txBody>
                    <a:bodyPr/>
                    <a:lstStyle/>
                    <a:p>
                      <a:pPr algn="ctr" fontAlgn="ctr"/>
                      <a:r>
                        <a:rPr lang="en-US" sz="1200" dirty="0">
                          <a:effectLst/>
                          <a:latin typeface="Roboto Condensed"/>
                        </a:rPr>
                        <a:t>37%</a:t>
                      </a:r>
                    </a:p>
                  </a:txBody>
                  <a:tcPr marL="9525" marR="9525" marT="9525" marB="0" anchor="ctr">
                    <a:lnB w="12700">
                      <a:solidFill>
                        <a:schemeClr val="tx1"/>
                      </a:solidFill>
                    </a:lnB>
                  </a:tcPr>
                </a:tc>
                <a:tc>
                  <a:txBody>
                    <a:bodyPr/>
                    <a:lstStyle/>
                    <a:p>
                      <a:pPr algn="ctr" fontAlgn="ctr"/>
                      <a:r>
                        <a:rPr lang="en-US" sz="1200" dirty="0">
                          <a:effectLst/>
                          <a:latin typeface="Roboto Condensed"/>
                        </a:rPr>
                        <a:t>220.45s</a:t>
                      </a:r>
                    </a:p>
                  </a:txBody>
                  <a:tcPr marL="9525" marR="9525" marT="9525" marB="0" anchor="ctr">
                    <a:lnB w="12700">
                      <a:solidFill>
                        <a:schemeClr val="tx1"/>
                      </a:solidFill>
                    </a:lnB>
                  </a:tcPr>
                </a:tc>
                <a:tc>
                  <a:txBody>
                    <a:bodyPr/>
                    <a:lstStyle/>
                    <a:p>
                      <a:pPr algn="ctr" fontAlgn="ctr"/>
                      <a:r>
                        <a:rPr lang="en-US" sz="1200" dirty="0">
                          <a:effectLst/>
                          <a:latin typeface="Roboto Condensed"/>
                        </a:rPr>
                        <a:t>91%</a:t>
                      </a:r>
                    </a:p>
                  </a:txBody>
                  <a:tcPr marL="9525" marR="9525" marT="9525" marB="0" anchor="ctr">
                    <a:lnB w="12700">
                      <a:solidFill>
                        <a:schemeClr val="tx1"/>
                      </a:solidFill>
                    </a:lnB>
                  </a:tcPr>
                </a:tc>
                <a:tc>
                  <a:txBody>
                    <a:bodyPr/>
                    <a:lstStyle/>
                    <a:p>
                      <a:pPr algn="ctr" fontAlgn="ctr"/>
                      <a:r>
                        <a:rPr lang="en-US" sz="1200">
                          <a:effectLst/>
                          <a:latin typeface="Roboto Condensed"/>
                        </a:rPr>
                        <a:t>69.34s</a:t>
                      </a:r>
                    </a:p>
                  </a:txBody>
                  <a:tcPr marL="9525" marR="9525" marT="9525" marB="0" anchor="ctr">
                    <a:lnB w="12700">
                      <a:solidFill>
                        <a:schemeClr val="tx1"/>
                      </a:solidFill>
                    </a:lnB>
                  </a:tcPr>
                </a:tc>
                <a:tc>
                  <a:txBody>
                    <a:bodyPr/>
                    <a:lstStyle/>
                    <a:p>
                      <a:pPr algn="ctr" fontAlgn="ctr"/>
                      <a:r>
                        <a:rPr lang="en-US" sz="1200" dirty="0">
                          <a:effectLst/>
                          <a:latin typeface="Roboto Condensed"/>
                        </a:rPr>
                        <a:t>59%</a:t>
                      </a:r>
                    </a:p>
                  </a:txBody>
                  <a:tcPr marL="9525" marR="9525" marT="9525" marB="0" anchor="ctr">
                    <a:lnB w="12700">
                      <a:solidFill>
                        <a:schemeClr val="tx1"/>
                      </a:solidFill>
                    </a:lnB>
                  </a:tcPr>
                </a:tc>
                <a:tc>
                  <a:txBody>
                    <a:bodyPr/>
                    <a:lstStyle/>
                    <a:p>
                      <a:pPr algn="ctr" fontAlgn="ctr"/>
                      <a:r>
                        <a:rPr lang="en-US" sz="1200" dirty="0">
                          <a:effectLst/>
                          <a:latin typeface="Roboto Condensed"/>
                        </a:rPr>
                        <a:t>128.71s</a:t>
                      </a:r>
                    </a:p>
                  </a:txBody>
                  <a:tcPr marL="9525" marR="9525" marT="9525" marB="0" anchor="ctr">
                    <a:lnR w="12700">
                      <a:solidFill>
                        <a:schemeClr val="tx1"/>
                      </a:solidFill>
                    </a:lnR>
                    <a:lnB w="12700">
                      <a:solidFill>
                        <a:schemeClr val="tx1"/>
                      </a:solidFill>
                    </a:lnB>
                  </a:tcPr>
                </a:tc>
                <a:extLst>
                  <a:ext uri="{0D108BD9-81ED-4DB2-BD59-A6C34878D82A}">
                    <a16:rowId xmlns:a16="http://schemas.microsoft.com/office/drawing/2014/main" val="457628918"/>
                  </a:ext>
                </a:extLst>
              </a:tr>
            </a:tbl>
          </a:graphicData>
        </a:graphic>
      </p:graphicFrame>
      <p:sp>
        <p:nvSpPr>
          <p:cNvPr id="9" name="Rectangle 8">
            <a:extLst>
              <a:ext uri="{FF2B5EF4-FFF2-40B4-BE49-F238E27FC236}">
                <a16:creationId xmlns:a16="http://schemas.microsoft.com/office/drawing/2014/main" id="{41014524-C65B-717B-5CB1-3B88E996E39E}"/>
              </a:ext>
            </a:extLst>
          </p:cNvPr>
          <p:cNvSpPr/>
          <p:nvPr/>
        </p:nvSpPr>
        <p:spPr>
          <a:xfrm>
            <a:off x="503154" y="2679608"/>
            <a:ext cx="8274476" cy="5060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1924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3" name="Google Shape;463;p2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10" name="Google Shape;843;p44">
            <a:extLst>
              <a:ext uri="{FF2B5EF4-FFF2-40B4-BE49-F238E27FC236}">
                <a16:creationId xmlns:a16="http://schemas.microsoft.com/office/drawing/2014/main" id="{10593204-8728-4879-9DA7-BB89E3EA2C88}"/>
              </a:ext>
            </a:extLst>
          </p:cNvPr>
          <p:cNvSpPr txBox="1">
            <a:spLocks/>
          </p:cNvSpPr>
          <p:nvPr/>
        </p:nvSpPr>
        <p:spPr>
          <a:xfrm>
            <a:off x="-92669" y="199575"/>
            <a:ext cx="2182834" cy="3006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sz="1500"/>
              <a:t>Accuracy</a:t>
            </a:r>
          </a:p>
        </p:txBody>
      </p:sp>
      <p:pic>
        <p:nvPicPr>
          <p:cNvPr id="3" name="Picture 3" descr="Chart, bar chart&#10;&#10;Description automatically generated">
            <a:extLst>
              <a:ext uri="{FF2B5EF4-FFF2-40B4-BE49-F238E27FC236}">
                <a16:creationId xmlns:a16="http://schemas.microsoft.com/office/drawing/2014/main" id="{51265DA2-601B-4CD9-87E8-E5B20063DA4C}"/>
              </a:ext>
            </a:extLst>
          </p:cNvPr>
          <p:cNvPicPr>
            <a:picLocks noChangeAspect="1"/>
          </p:cNvPicPr>
          <p:nvPr/>
        </p:nvPicPr>
        <p:blipFill>
          <a:blip r:embed="rId3"/>
          <a:stretch>
            <a:fillRect/>
          </a:stretch>
        </p:blipFill>
        <p:spPr>
          <a:xfrm>
            <a:off x="584200" y="716540"/>
            <a:ext cx="7917296" cy="3742748"/>
          </a:xfrm>
          <a:prstGeom prst="rect">
            <a:avLst/>
          </a:prstGeom>
        </p:spPr>
      </p:pic>
      <p:sp>
        <p:nvSpPr>
          <p:cNvPr id="2" name="Rectangle 1">
            <a:extLst>
              <a:ext uri="{FF2B5EF4-FFF2-40B4-BE49-F238E27FC236}">
                <a16:creationId xmlns:a16="http://schemas.microsoft.com/office/drawing/2014/main" id="{72C3A7CD-C8CC-1B11-FA36-4DA6C34588C6}"/>
              </a:ext>
            </a:extLst>
          </p:cNvPr>
          <p:cNvSpPr/>
          <p:nvPr/>
        </p:nvSpPr>
        <p:spPr>
          <a:xfrm>
            <a:off x="3067665" y="1423219"/>
            <a:ext cx="1651819" cy="27677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667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6" name="Picture 6" descr="Chart, bar chart&#10;&#10;Description automatically generated">
            <a:extLst>
              <a:ext uri="{FF2B5EF4-FFF2-40B4-BE49-F238E27FC236}">
                <a16:creationId xmlns:a16="http://schemas.microsoft.com/office/drawing/2014/main" id="{C49C8E8E-61D0-BBFA-1B62-9D2AB72E8002}"/>
              </a:ext>
            </a:extLst>
          </p:cNvPr>
          <p:cNvPicPr>
            <a:picLocks noChangeAspect="1"/>
          </p:cNvPicPr>
          <p:nvPr/>
        </p:nvPicPr>
        <p:blipFill rotWithShape="1">
          <a:blip r:embed="rId3"/>
          <a:srcRect l="159" t="4068" r="-159" b="7966"/>
          <a:stretch/>
        </p:blipFill>
        <p:spPr>
          <a:xfrm>
            <a:off x="698500" y="739155"/>
            <a:ext cx="7981958" cy="3550746"/>
          </a:xfrm>
          <a:prstGeom prst="rect">
            <a:avLst/>
          </a:prstGeom>
        </p:spPr>
      </p:pic>
      <p:sp>
        <p:nvSpPr>
          <p:cNvPr id="463" name="Google Shape;463;p2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3" name="Google Shape;843;p44">
            <a:extLst>
              <a:ext uri="{FF2B5EF4-FFF2-40B4-BE49-F238E27FC236}">
                <a16:creationId xmlns:a16="http://schemas.microsoft.com/office/drawing/2014/main" id="{CCDBEA8C-A02C-9B3A-3185-75C09554F580}"/>
              </a:ext>
            </a:extLst>
          </p:cNvPr>
          <p:cNvSpPr txBox="1">
            <a:spLocks/>
          </p:cNvSpPr>
          <p:nvPr/>
        </p:nvSpPr>
        <p:spPr>
          <a:xfrm>
            <a:off x="-92669" y="199575"/>
            <a:ext cx="2182834" cy="3006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sz="1500"/>
              <a:t>Precision</a:t>
            </a:r>
          </a:p>
        </p:txBody>
      </p:sp>
      <p:sp>
        <p:nvSpPr>
          <p:cNvPr id="4" name="Rectangle 3">
            <a:extLst>
              <a:ext uri="{FF2B5EF4-FFF2-40B4-BE49-F238E27FC236}">
                <a16:creationId xmlns:a16="http://schemas.microsoft.com/office/drawing/2014/main" id="{589379D2-8C56-1FE6-05EA-CB174320716C}"/>
              </a:ext>
            </a:extLst>
          </p:cNvPr>
          <p:cNvSpPr/>
          <p:nvPr/>
        </p:nvSpPr>
        <p:spPr>
          <a:xfrm>
            <a:off x="3229897" y="1755776"/>
            <a:ext cx="1423219" cy="24696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118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5" name="Picture 5" descr="Chart, bar chart&#10;&#10;Description automatically generated">
            <a:extLst>
              <a:ext uri="{FF2B5EF4-FFF2-40B4-BE49-F238E27FC236}">
                <a16:creationId xmlns:a16="http://schemas.microsoft.com/office/drawing/2014/main" id="{6B6063F5-DC54-A22B-3DFF-2C28DFB325B5}"/>
              </a:ext>
            </a:extLst>
          </p:cNvPr>
          <p:cNvPicPr>
            <a:picLocks noChangeAspect="1"/>
          </p:cNvPicPr>
          <p:nvPr/>
        </p:nvPicPr>
        <p:blipFill rotWithShape="1">
          <a:blip r:embed="rId3"/>
          <a:srcRect b="9314"/>
          <a:stretch/>
        </p:blipFill>
        <p:spPr>
          <a:xfrm>
            <a:off x="825500" y="632628"/>
            <a:ext cx="7493000" cy="3700594"/>
          </a:xfrm>
          <a:prstGeom prst="rect">
            <a:avLst/>
          </a:prstGeom>
        </p:spPr>
      </p:pic>
      <p:sp>
        <p:nvSpPr>
          <p:cNvPr id="463" name="Google Shape;463;p2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4" name="Google Shape;843;p44">
            <a:extLst>
              <a:ext uri="{FF2B5EF4-FFF2-40B4-BE49-F238E27FC236}">
                <a16:creationId xmlns:a16="http://schemas.microsoft.com/office/drawing/2014/main" id="{EDF3D370-7D1D-FA5A-0FC2-366B998DED31}"/>
              </a:ext>
            </a:extLst>
          </p:cNvPr>
          <p:cNvSpPr txBox="1">
            <a:spLocks/>
          </p:cNvSpPr>
          <p:nvPr/>
        </p:nvSpPr>
        <p:spPr>
          <a:xfrm>
            <a:off x="-92669" y="199575"/>
            <a:ext cx="2182834" cy="3006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sz="1500"/>
              <a:t>Recall</a:t>
            </a:r>
          </a:p>
        </p:txBody>
      </p:sp>
      <p:sp>
        <p:nvSpPr>
          <p:cNvPr id="3" name="Rectangle 2">
            <a:extLst>
              <a:ext uri="{FF2B5EF4-FFF2-40B4-BE49-F238E27FC236}">
                <a16:creationId xmlns:a16="http://schemas.microsoft.com/office/drawing/2014/main" id="{5AB3879C-55CD-1C0B-47D6-D85AFD087E19}"/>
              </a:ext>
            </a:extLst>
          </p:cNvPr>
          <p:cNvSpPr/>
          <p:nvPr/>
        </p:nvSpPr>
        <p:spPr>
          <a:xfrm>
            <a:off x="6489290" y="1312607"/>
            <a:ext cx="1128710" cy="29133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75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8" name="Text Placeholder 1">
            <a:extLst>
              <a:ext uri="{FF2B5EF4-FFF2-40B4-BE49-F238E27FC236}">
                <a16:creationId xmlns:a16="http://schemas.microsoft.com/office/drawing/2014/main" id="{D6477D28-D1AD-1DCF-F299-32015AC6253E}"/>
              </a:ext>
            </a:extLst>
          </p:cNvPr>
          <p:cNvSpPr txBox="1">
            <a:spLocks/>
          </p:cNvSpPr>
          <p:nvPr/>
        </p:nvSpPr>
        <p:spPr>
          <a:xfrm>
            <a:off x="216562" y="1309938"/>
            <a:ext cx="2779580" cy="31298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9pPr>
          </a:lstStyle>
          <a:p>
            <a:pPr marL="101600" indent="0" algn="ctr">
              <a:spcBef>
                <a:spcPts val="0"/>
              </a:spcBef>
              <a:buNone/>
            </a:pPr>
            <a:r>
              <a:rPr lang="en" sz="1600" b="1" dirty="0">
                <a:solidFill>
                  <a:schemeClr val="accent4">
                    <a:lumMod val="50000"/>
                  </a:schemeClr>
                </a:solidFill>
                <a:latin typeface="Roboto Condensed"/>
                <a:ea typeface="Roboto Condensed"/>
              </a:rPr>
              <a:t>Traditional Methodologies</a:t>
            </a:r>
          </a:p>
          <a:p>
            <a:pPr marL="101600" indent="0">
              <a:spcBef>
                <a:spcPts val="0"/>
              </a:spcBef>
              <a:buNone/>
            </a:pPr>
            <a:r>
              <a:rPr lang="en-IN" sz="1400" dirty="0"/>
              <a:t>Basic software programs such as MS Excel, SPSS, STATA, and other traditional models</a:t>
            </a:r>
            <a:endParaRPr lang="en-IN" sz="1400" dirty="0">
              <a:latin typeface="Roboto Condensed Light" panose="02000000000000000000" pitchFamily="2" charset="0"/>
              <a:ea typeface="Roboto Condensed Light" panose="02000000000000000000" pitchFamily="2" charset="0"/>
            </a:endParaRPr>
          </a:p>
          <a:p>
            <a:pPr marL="101600" indent="0" algn="ctr">
              <a:spcBef>
                <a:spcPts val="0"/>
              </a:spcBef>
              <a:buFont typeface="Roboto Condensed Light"/>
              <a:buNone/>
            </a:pPr>
            <a:endParaRPr lang="en" sz="1400" b="1" dirty="0">
              <a:solidFill>
                <a:schemeClr val="accent4">
                  <a:lumMod val="50000"/>
                </a:schemeClr>
              </a:solidFill>
              <a:latin typeface="Roboto Condensed Light" panose="02000000000000000000" pitchFamily="2" charset="0"/>
              <a:ea typeface="Roboto Condensed Light" panose="02000000000000000000" pitchFamily="2" charset="0"/>
            </a:endParaRPr>
          </a:p>
          <a:p>
            <a:pPr marL="101600" indent="0" algn="ctr">
              <a:spcBef>
                <a:spcPts val="0"/>
              </a:spcBef>
              <a:buFont typeface="Roboto Condensed Light"/>
              <a:buNone/>
            </a:pPr>
            <a:r>
              <a:rPr lang="en" sz="1600" b="1" dirty="0">
                <a:solidFill>
                  <a:schemeClr val="accent4">
                    <a:lumMod val="50000"/>
                  </a:schemeClr>
                </a:solidFill>
                <a:latin typeface="Roboto Condensed"/>
                <a:ea typeface="Roboto Condensed"/>
              </a:rPr>
              <a:t>v/s </a:t>
            </a:r>
          </a:p>
          <a:p>
            <a:pPr marL="101600" indent="0" algn="ctr">
              <a:spcBef>
                <a:spcPts val="0"/>
              </a:spcBef>
              <a:buFont typeface="Roboto Condensed Light"/>
              <a:buNone/>
            </a:pPr>
            <a:endParaRPr lang="en" sz="1600" dirty="0">
              <a:solidFill>
                <a:schemeClr val="accent4">
                  <a:lumMod val="50000"/>
                </a:schemeClr>
              </a:solidFill>
              <a:latin typeface="Roboto Condensed"/>
              <a:ea typeface="Roboto Condensed"/>
            </a:endParaRPr>
          </a:p>
          <a:p>
            <a:pPr marL="101600" indent="0" algn="ctr">
              <a:spcBef>
                <a:spcPts val="0"/>
              </a:spcBef>
              <a:buNone/>
            </a:pPr>
            <a:r>
              <a:rPr lang="en" sz="1600" b="1" dirty="0">
                <a:solidFill>
                  <a:schemeClr val="accent4">
                    <a:lumMod val="50000"/>
                  </a:schemeClr>
                </a:solidFill>
                <a:latin typeface="Roboto Condensed"/>
                <a:ea typeface="Roboto Condensed"/>
              </a:rPr>
              <a:t>Machine Learning Models</a:t>
            </a:r>
          </a:p>
          <a:p>
            <a:pPr marL="101600" indent="0">
              <a:spcBef>
                <a:spcPts val="0"/>
              </a:spcBef>
              <a:buNone/>
            </a:pPr>
            <a:r>
              <a:rPr lang="en-IN" sz="1400" dirty="0"/>
              <a:t>Application of robust supervised classification ML models</a:t>
            </a:r>
          </a:p>
        </p:txBody>
      </p:sp>
      <p:sp>
        <p:nvSpPr>
          <p:cNvPr id="236" name="Google Shape;236;p16"/>
          <p:cNvSpPr txBox="1">
            <a:spLocks noGrp="1"/>
          </p:cNvSpPr>
          <p:nvPr>
            <p:ph type="title"/>
          </p:nvPr>
        </p:nvSpPr>
        <p:spPr>
          <a:xfrm>
            <a:off x="814274" y="392575"/>
            <a:ext cx="5815125" cy="766200"/>
          </a:xfrm>
          <a:prstGeom prst="rect">
            <a:avLst/>
          </a:prstGeom>
        </p:spPr>
        <p:txBody>
          <a:bodyPr spcFirstLastPara="1" wrap="square" lIns="91425" tIns="91425" rIns="91425" bIns="91425" anchor="ctr" anchorCtr="0">
            <a:noAutofit/>
          </a:bodyPr>
          <a:lstStyle/>
          <a:p>
            <a:r>
              <a:rPr lang="en-IN" sz="2500"/>
              <a:t>Methodological Contribution</a:t>
            </a:r>
            <a:endParaRPr lang="en" sz="2500"/>
          </a:p>
        </p:txBody>
      </p:sp>
      <p:sp>
        <p:nvSpPr>
          <p:cNvPr id="2" name="Text Placeholder 1">
            <a:extLst>
              <a:ext uri="{FF2B5EF4-FFF2-40B4-BE49-F238E27FC236}">
                <a16:creationId xmlns:a16="http://schemas.microsoft.com/office/drawing/2014/main" id="{421CD46D-48E5-9710-F898-9FA43B962FC8}"/>
              </a:ext>
            </a:extLst>
          </p:cNvPr>
          <p:cNvSpPr>
            <a:spLocks noGrp="1"/>
          </p:cNvSpPr>
          <p:nvPr>
            <p:ph type="body" idx="2"/>
          </p:nvPr>
        </p:nvSpPr>
        <p:spPr>
          <a:xfrm>
            <a:off x="3516693" y="1404751"/>
            <a:ext cx="2533839" cy="2917974"/>
          </a:xfrm>
        </p:spPr>
        <p:txBody>
          <a:bodyPr anchor="ctr"/>
          <a:lstStyle/>
          <a:p>
            <a:pPr marL="101600" indent="0">
              <a:spcBef>
                <a:spcPts val="0"/>
              </a:spcBef>
              <a:buNone/>
            </a:pPr>
            <a:r>
              <a:rPr lang="en" sz="1600" b="1" dirty="0">
                <a:solidFill>
                  <a:schemeClr val="accent4">
                    <a:lumMod val="50000"/>
                  </a:schemeClr>
                </a:solidFill>
                <a:latin typeface="Roboto Condensed"/>
                <a:ea typeface="Roboto Condensed"/>
              </a:rPr>
              <a:t>Limited Dataset </a:t>
            </a:r>
            <a:endParaRPr lang="en" dirty="0">
              <a:solidFill>
                <a:schemeClr val="accent4">
                  <a:lumMod val="50000"/>
                </a:schemeClr>
              </a:solidFill>
            </a:endParaRPr>
          </a:p>
          <a:p>
            <a:pPr marL="101600" indent="0">
              <a:spcBef>
                <a:spcPts val="0"/>
              </a:spcBef>
              <a:buNone/>
            </a:pPr>
            <a:r>
              <a:rPr lang="en-IN" sz="1400" dirty="0">
                <a:solidFill>
                  <a:schemeClr val="bg2">
                    <a:lumMod val="75000"/>
                  </a:schemeClr>
                </a:solidFill>
              </a:rPr>
              <a:t>Sparse dataset of patient cohorts with the same ailment</a:t>
            </a:r>
            <a:endParaRPr lang="en" sz="1600" b="1" dirty="0">
              <a:solidFill>
                <a:schemeClr val="accent4">
                  <a:lumMod val="50000"/>
                </a:schemeClr>
              </a:solidFill>
              <a:latin typeface="Roboto Condensed"/>
              <a:ea typeface="Roboto Condensed"/>
            </a:endParaRPr>
          </a:p>
          <a:p>
            <a:pPr marL="101600" indent="0" algn="ctr">
              <a:spcBef>
                <a:spcPts val="0"/>
              </a:spcBef>
              <a:buNone/>
            </a:pPr>
            <a:endParaRPr lang="en" sz="1600" b="1" dirty="0">
              <a:solidFill>
                <a:schemeClr val="accent4">
                  <a:lumMod val="50000"/>
                </a:schemeClr>
              </a:solidFill>
              <a:latin typeface="Roboto Condensed"/>
              <a:ea typeface="Roboto Condensed"/>
            </a:endParaRPr>
          </a:p>
          <a:p>
            <a:pPr marL="101600" indent="0" algn="ctr">
              <a:spcBef>
                <a:spcPts val="0"/>
              </a:spcBef>
              <a:buNone/>
            </a:pPr>
            <a:r>
              <a:rPr lang="en" sz="1600" b="1" dirty="0">
                <a:solidFill>
                  <a:schemeClr val="accent4">
                    <a:lumMod val="50000"/>
                  </a:schemeClr>
                </a:solidFill>
                <a:latin typeface="Roboto Condensed"/>
                <a:ea typeface="Roboto Condensed"/>
              </a:rPr>
              <a:t>v/s </a:t>
            </a:r>
            <a:endParaRPr lang="en" sz="1600" dirty="0">
              <a:solidFill>
                <a:schemeClr val="accent4">
                  <a:lumMod val="50000"/>
                </a:schemeClr>
              </a:solidFill>
              <a:latin typeface="Roboto Condensed"/>
              <a:ea typeface="Roboto Condensed"/>
            </a:endParaRPr>
          </a:p>
          <a:p>
            <a:pPr marL="101600" indent="0">
              <a:spcBef>
                <a:spcPts val="0"/>
              </a:spcBef>
              <a:buNone/>
            </a:pPr>
            <a:endParaRPr lang="en" sz="1600" b="1" dirty="0">
              <a:solidFill>
                <a:schemeClr val="accent4">
                  <a:lumMod val="50000"/>
                </a:schemeClr>
              </a:solidFill>
              <a:latin typeface="Roboto Condensed"/>
              <a:ea typeface="Roboto Condensed"/>
            </a:endParaRPr>
          </a:p>
          <a:p>
            <a:pPr marL="101600" indent="0">
              <a:spcBef>
                <a:spcPts val="0"/>
              </a:spcBef>
              <a:buNone/>
            </a:pPr>
            <a:r>
              <a:rPr lang="en" sz="1600" b="1" dirty="0">
                <a:solidFill>
                  <a:schemeClr val="accent4">
                    <a:lumMod val="50000"/>
                  </a:schemeClr>
                </a:solidFill>
                <a:latin typeface="Roboto Condensed"/>
                <a:ea typeface="Roboto Condensed"/>
              </a:rPr>
              <a:t>Diverse Data Source</a:t>
            </a:r>
            <a:endParaRPr lang="en" b="1" dirty="0">
              <a:solidFill>
                <a:schemeClr val="accent4">
                  <a:lumMod val="50000"/>
                </a:schemeClr>
              </a:solidFill>
            </a:endParaRPr>
          </a:p>
          <a:p>
            <a:pPr marL="101600" indent="0">
              <a:spcBef>
                <a:spcPts val="0"/>
              </a:spcBef>
              <a:buNone/>
            </a:pPr>
            <a:r>
              <a:rPr lang="en-IN" sz="1400" dirty="0"/>
              <a:t>Multiple attributes from diverse data source could enable better predictions.</a:t>
            </a:r>
            <a:endParaRPr lang="en" sz="1600" b="1" dirty="0">
              <a:solidFill>
                <a:srgbClr val="426294"/>
              </a:solidFill>
              <a:latin typeface="Roboto Condensed"/>
              <a:ea typeface="Roboto Condensed"/>
            </a:endParaRPr>
          </a:p>
        </p:txBody>
      </p:sp>
      <p:sp>
        <p:nvSpPr>
          <p:cNvPr id="238" name="Google Shape;23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Picture 3" descr="A picture containing text, businesscard, vector graphics&#10;&#10;Description automatically generated">
            <a:extLst>
              <a:ext uri="{FF2B5EF4-FFF2-40B4-BE49-F238E27FC236}">
                <a16:creationId xmlns:a16="http://schemas.microsoft.com/office/drawing/2014/main" id="{2E10A136-78BC-71B4-DB7C-11A4E75DC431}"/>
              </a:ext>
            </a:extLst>
          </p:cNvPr>
          <p:cNvPicPr>
            <a:picLocks noChangeAspect="1"/>
          </p:cNvPicPr>
          <p:nvPr/>
        </p:nvPicPr>
        <p:blipFill>
          <a:blip r:embed="rId3"/>
          <a:stretch>
            <a:fillRect/>
          </a:stretch>
        </p:blipFill>
        <p:spPr>
          <a:xfrm>
            <a:off x="113068" y="1584019"/>
            <a:ext cx="416846" cy="435848"/>
          </a:xfrm>
          <a:prstGeom prst="rect">
            <a:avLst/>
          </a:prstGeom>
        </p:spPr>
      </p:pic>
      <p:grpSp>
        <p:nvGrpSpPr>
          <p:cNvPr id="7" name="Google Shape;886;p46">
            <a:extLst>
              <a:ext uri="{FF2B5EF4-FFF2-40B4-BE49-F238E27FC236}">
                <a16:creationId xmlns:a16="http://schemas.microsoft.com/office/drawing/2014/main" id="{8EFB7251-EBCB-DE91-67ED-DF320481F77B}"/>
              </a:ext>
            </a:extLst>
          </p:cNvPr>
          <p:cNvGrpSpPr/>
          <p:nvPr/>
        </p:nvGrpSpPr>
        <p:grpSpPr>
          <a:xfrm>
            <a:off x="240910" y="558052"/>
            <a:ext cx="350761" cy="383239"/>
            <a:chOff x="4630125" y="278900"/>
            <a:chExt cx="400675" cy="456675"/>
          </a:xfrm>
        </p:grpSpPr>
        <p:sp>
          <p:nvSpPr>
            <p:cNvPr id="9" name="Google Shape;887;p46">
              <a:extLst>
                <a:ext uri="{FF2B5EF4-FFF2-40B4-BE49-F238E27FC236}">
                  <a16:creationId xmlns:a16="http://schemas.microsoft.com/office/drawing/2014/main" id="{1FF336A4-FAD4-DE5A-CC08-6562779BBE83}"/>
                </a:ext>
              </a:extLst>
            </p:cNvPr>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8;p46">
              <a:extLst>
                <a:ext uri="{FF2B5EF4-FFF2-40B4-BE49-F238E27FC236}">
                  <a16:creationId xmlns:a16="http://schemas.microsoft.com/office/drawing/2014/main" id="{5717037B-A81E-995C-019B-5FAE6F8847A5}"/>
                </a:ext>
              </a:extLst>
            </p:cNvPr>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89;p46">
              <a:extLst>
                <a:ext uri="{FF2B5EF4-FFF2-40B4-BE49-F238E27FC236}">
                  <a16:creationId xmlns:a16="http://schemas.microsoft.com/office/drawing/2014/main" id="{ABC4F610-20B8-7E24-92C2-6D0001B4A26D}"/>
                </a:ext>
              </a:extLst>
            </p:cNvPr>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90;p46">
              <a:extLst>
                <a:ext uri="{FF2B5EF4-FFF2-40B4-BE49-F238E27FC236}">
                  <a16:creationId xmlns:a16="http://schemas.microsoft.com/office/drawing/2014/main" id="{42D53F75-5D6F-6E32-DD20-6E68A1198FD0}"/>
                </a:ext>
              </a:extLst>
            </p:cNvPr>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5">
            <a:extLst>
              <a:ext uri="{FF2B5EF4-FFF2-40B4-BE49-F238E27FC236}">
                <a16:creationId xmlns:a16="http://schemas.microsoft.com/office/drawing/2014/main" id="{3E9FAFE9-86F3-C435-1B88-3E9616E48373}"/>
              </a:ext>
            </a:extLst>
          </p:cNvPr>
          <p:cNvPicPr>
            <a:picLocks noChangeAspect="1"/>
          </p:cNvPicPr>
          <p:nvPr/>
        </p:nvPicPr>
        <p:blipFill>
          <a:blip r:embed="rId4"/>
          <a:stretch>
            <a:fillRect/>
          </a:stretch>
        </p:blipFill>
        <p:spPr>
          <a:xfrm>
            <a:off x="89126" y="3155848"/>
            <a:ext cx="464731" cy="536294"/>
          </a:xfrm>
          <a:prstGeom prst="rect">
            <a:avLst/>
          </a:prstGeom>
        </p:spPr>
      </p:pic>
      <p:cxnSp>
        <p:nvCxnSpPr>
          <p:cNvPr id="6" name="Straight Connector 5">
            <a:extLst>
              <a:ext uri="{FF2B5EF4-FFF2-40B4-BE49-F238E27FC236}">
                <a16:creationId xmlns:a16="http://schemas.microsoft.com/office/drawing/2014/main" id="{DEDED476-59ED-29B2-B7A6-D31AC5F9D39E}"/>
              </a:ext>
            </a:extLst>
          </p:cNvPr>
          <p:cNvCxnSpPr/>
          <p:nvPr/>
        </p:nvCxnSpPr>
        <p:spPr>
          <a:xfrm>
            <a:off x="3025948" y="1404750"/>
            <a:ext cx="0" cy="3342635"/>
          </a:xfrm>
          <a:prstGeom prst="line">
            <a:avLst/>
          </a:prstGeom>
        </p:spPr>
        <p:style>
          <a:lnRef idx="2">
            <a:schemeClr val="accent4"/>
          </a:lnRef>
          <a:fillRef idx="0">
            <a:schemeClr val="accent4"/>
          </a:fillRef>
          <a:effectRef idx="1">
            <a:schemeClr val="accent4"/>
          </a:effectRef>
          <a:fontRef idx="minor">
            <a:schemeClr val="tx1"/>
          </a:fontRef>
        </p:style>
      </p:cxnSp>
      <p:pic>
        <p:nvPicPr>
          <p:cNvPr id="13" name="Picture 13" descr="Graphical user interface&#10;&#10;Description automatically generated">
            <a:extLst>
              <a:ext uri="{FF2B5EF4-FFF2-40B4-BE49-F238E27FC236}">
                <a16:creationId xmlns:a16="http://schemas.microsoft.com/office/drawing/2014/main" id="{EAB4FC04-B49E-70E5-7EBA-A542017FF684}"/>
              </a:ext>
            </a:extLst>
          </p:cNvPr>
          <p:cNvPicPr>
            <a:picLocks noChangeAspect="1"/>
          </p:cNvPicPr>
          <p:nvPr/>
        </p:nvPicPr>
        <p:blipFill rotWithShape="1">
          <a:blip r:embed="rId5"/>
          <a:srcRect t="20800" b="18514"/>
          <a:stretch/>
        </p:blipFill>
        <p:spPr>
          <a:xfrm>
            <a:off x="3211543" y="3006629"/>
            <a:ext cx="443547" cy="432317"/>
          </a:xfrm>
          <a:prstGeom prst="rect">
            <a:avLst/>
          </a:prstGeom>
        </p:spPr>
      </p:pic>
      <p:pic>
        <p:nvPicPr>
          <p:cNvPr id="14" name="Picture 14" descr="Calendar&#10;&#10;Description automatically generated">
            <a:extLst>
              <a:ext uri="{FF2B5EF4-FFF2-40B4-BE49-F238E27FC236}">
                <a16:creationId xmlns:a16="http://schemas.microsoft.com/office/drawing/2014/main" id="{84B3556A-99B2-6191-1EB7-F1075A4274D9}"/>
              </a:ext>
            </a:extLst>
          </p:cNvPr>
          <p:cNvPicPr>
            <a:picLocks noChangeAspect="1"/>
          </p:cNvPicPr>
          <p:nvPr/>
        </p:nvPicPr>
        <p:blipFill>
          <a:blip r:embed="rId6"/>
          <a:stretch>
            <a:fillRect/>
          </a:stretch>
        </p:blipFill>
        <p:spPr>
          <a:xfrm>
            <a:off x="3210422" y="1653128"/>
            <a:ext cx="444668" cy="432436"/>
          </a:xfrm>
          <a:prstGeom prst="rect">
            <a:avLst/>
          </a:prstGeom>
        </p:spPr>
      </p:pic>
      <p:cxnSp>
        <p:nvCxnSpPr>
          <p:cNvPr id="16" name="Straight Connector 15">
            <a:extLst>
              <a:ext uri="{FF2B5EF4-FFF2-40B4-BE49-F238E27FC236}">
                <a16:creationId xmlns:a16="http://schemas.microsoft.com/office/drawing/2014/main" id="{45F57568-23FE-1AC4-07EA-86ACF00471A8}"/>
              </a:ext>
            </a:extLst>
          </p:cNvPr>
          <p:cNvCxnSpPr/>
          <p:nvPr/>
        </p:nvCxnSpPr>
        <p:spPr>
          <a:xfrm>
            <a:off x="6165043" y="1404750"/>
            <a:ext cx="0" cy="3342635"/>
          </a:xfrm>
          <a:prstGeom prst="line">
            <a:avLst/>
          </a:prstGeom>
        </p:spPr>
        <p:style>
          <a:lnRef idx="2">
            <a:schemeClr val="accent4"/>
          </a:lnRef>
          <a:fillRef idx="0">
            <a:schemeClr val="accent4"/>
          </a:fillRef>
          <a:effectRef idx="1">
            <a:schemeClr val="accent4"/>
          </a:effectRef>
          <a:fontRef idx="minor">
            <a:schemeClr val="tx1"/>
          </a:fontRef>
        </p:style>
      </p:cxnSp>
      <p:sp>
        <p:nvSpPr>
          <p:cNvPr id="19" name="TextBox 18">
            <a:extLst>
              <a:ext uri="{FF2B5EF4-FFF2-40B4-BE49-F238E27FC236}">
                <a16:creationId xmlns:a16="http://schemas.microsoft.com/office/drawing/2014/main" id="{A3D144E8-29B8-0620-26F4-F64A3BAEBD5F}"/>
              </a:ext>
            </a:extLst>
          </p:cNvPr>
          <p:cNvSpPr txBox="1"/>
          <p:nvPr/>
        </p:nvSpPr>
        <p:spPr>
          <a:xfrm>
            <a:off x="6897996" y="1644013"/>
            <a:ext cx="2156878" cy="2923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chemeClr val="accent4">
                    <a:lumMod val="50000"/>
                  </a:schemeClr>
                </a:solidFill>
                <a:latin typeface="Roboto Condensed"/>
                <a:ea typeface="Roboto Condensed"/>
                <a:cs typeface="Roboto Condensed Light"/>
                <a:sym typeface="Roboto Condensed Light"/>
              </a:rPr>
              <a:t>Offline System</a:t>
            </a:r>
          </a:p>
          <a:p>
            <a:r>
              <a:rPr lang="en-US" dirty="0">
                <a:solidFill>
                  <a:schemeClr val="bg2">
                    <a:lumMod val="75000"/>
                  </a:schemeClr>
                </a:solidFill>
                <a:latin typeface="Roboto Condensed Light"/>
                <a:ea typeface="Roboto Condensed Light"/>
                <a:cs typeface="Roboto Condensed Light"/>
              </a:rPr>
              <a:t>Expensive offline systems for data storage</a:t>
            </a:r>
            <a:endParaRPr lang="en-US" sz="1600" b="1" dirty="0">
              <a:solidFill>
                <a:schemeClr val="bg2">
                  <a:lumMod val="75000"/>
                </a:schemeClr>
              </a:solidFill>
              <a:latin typeface="Roboto Condensed"/>
              <a:ea typeface="Roboto Condensed"/>
              <a:cs typeface="Roboto Condensed Light"/>
            </a:endParaRPr>
          </a:p>
          <a:p>
            <a:endParaRPr lang="en-US" sz="1600" b="1" dirty="0">
              <a:solidFill>
                <a:schemeClr val="accent4">
                  <a:lumMod val="50000"/>
                </a:schemeClr>
              </a:solidFill>
              <a:latin typeface="Roboto Condensed"/>
              <a:ea typeface="Roboto Condensed"/>
              <a:cs typeface="Roboto Condensed Light"/>
            </a:endParaRPr>
          </a:p>
          <a:p>
            <a:r>
              <a:rPr lang="en-US" sz="1600" b="1" dirty="0">
                <a:solidFill>
                  <a:schemeClr val="accent4">
                    <a:lumMod val="50000"/>
                  </a:schemeClr>
                </a:solidFill>
                <a:latin typeface="Roboto Condensed"/>
                <a:ea typeface="Roboto Condensed"/>
                <a:cs typeface="Roboto Condensed Light"/>
              </a:rPr>
              <a:t>                   v/s</a:t>
            </a:r>
          </a:p>
          <a:p>
            <a:r>
              <a:rPr lang="en-US" sz="1600" b="1" dirty="0">
                <a:solidFill>
                  <a:schemeClr val="accent4">
                    <a:lumMod val="50000"/>
                  </a:schemeClr>
                </a:solidFill>
                <a:latin typeface="Roboto Condensed"/>
                <a:ea typeface="Roboto Condensed"/>
                <a:cs typeface="Roboto Condensed Light"/>
              </a:rPr>
              <a:t>         </a:t>
            </a:r>
          </a:p>
          <a:p>
            <a:r>
              <a:rPr lang="en-US" sz="1600" b="1" dirty="0">
                <a:solidFill>
                  <a:schemeClr val="accent4">
                    <a:lumMod val="50000"/>
                  </a:schemeClr>
                </a:solidFill>
                <a:latin typeface="Roboto Condensed"/>
                <a:ea typeface="Roboto Condensed"/>
                <a:cs typeface="Roboto Condensed Light"/>
              </a:rPr>
              <a:t>Cloud Desktop</a:t>
            </a:r>
            <a:endParaRPr lang="en-US" dirty="0">
              <a:solidFill>
                <a:schemeClr val="accent4">
                  <a:lumMod val="50000"/>
                </a:schemeClr>
              </a:solidFill>
            </a:endParaRPr>
          </a:p>
          <a:p>
            <a:r>
              <a:rPr lang="en-US" dirty="0">
                <a:solidFill>
                  <a:schemeClr val="dk1"/>
                </a:solidFill>
                <a:latin typeface="Roboto Condensed Light"/>
                <a:ea typeface="Roboto Condensed Light"/>
                <a:cs typeface="Roboto Condensed Light"/>
                <a:sym typeface="Roboto Condensed Light"/>
              </a:rPr>
              <a:t>Cost effective and time efficien</a:t>
            </a:r>
            <a:r>
              <a:rPr lang="en-US" dirty="0">
                <a:solidFill>
                  <a:schemeClr val="dk1"/>
                </a:solidFill>
                <a:latin typeface="Roboto Condensed Light"/>
                <a:ea typeface="Roboto Condensed Light"/>
                <a:cs typeface="Roboto Condensed Light"/>
              </a:rPr>
              <a:t>t cloud infrastructure</a:t>
            </a:r>
            <a:endParaRPr lang="en-US" sz="1600" b="1" dirty="0">
              <a:solidFill>
                <a:schemeClr val="dk1"/>
              </a:solidFill>
              <a:latin typeface="Roboto Condensed"/>
              <a:ea typeface="Roboto Condensed"/>
              <a:cs typeface="Roboto Condensed Light"/>
            </a:endParaRPr>
          </a:p>
          <a:p>
            <a:endParaRPr lang="en-US" sz="1600" b="1" dirty="0">
              <a:solidFill>
                <a:schemeClr val="accent4">
                  <a:lumMod val="50000"/>
                </a:schemeClr>
              </a:solidFill>
              <a:latin typeface="Roboto Condensed"/>
              <a:ea typeface="Roboto Condensed"/>
              <a:cs typeface="Roboto Condensed Light"/>
            </a:endParaRPr>
          </a:p>
          <a:p>
            <a:endParaRPr lang="en-US" sz="1600" b="1" dirty="0">
              <a:solidFill>
                <a:schemeClr val="accent4">
                  <a:lumMod val="50000"/>
                </a:schemeClr>
              </a:solidFill>
              <a:latin typeface="Roboto Condensed"/>
              <a:ea typeface="Roboto Condensed"/>
              <a:cs typeface="Roboto Condensed Light"/>
            </a:endParaRPr>
          </a:p>
          <a:p>
            <a:endParaRPr lang="en-US" sz="1600" b="1" dirty="0">
              <a:solidFill>
                <a:schemeClr val="accent4">
                  <a:lumMod val="50000"/>
                </a:schemeClr>
              </a:solidFill>
              <a:latin typeface="Roboto Condensed"/>
              <a:ea typeface="Roboto Condensed"/>
              <a:cs typeface="Roboto Condensed Light"/>
            </a:endParaRPr>
          </a:p>
        </p:txBody>
      </p:sp>
      <p:pic>
        <p:nvPicPr>
          <p:cNvPr id="4" name="Picture 14" descr="A picture containing diagram&#10;&#10;Description automatically generated">
            <a:extLst>
              <a:ext uri="{FF2B5EF4-FFF2-40B4-BE49-F238E27FC236}">
                <a16:creationId xmlns:a16="http://schemas.microsoft.com/office/drawing/2014/main" id="{A418DF03-BBC7-7466-2E9C-5322D9A604BC}"/>
              </a:ext>
            </a:extLst>
          </p:cNvPr>
          <p:cNvPicPr>
            <a:picLocks noChangeAspect="1"/>
          </p:cNvPicPr>
          <p:nvPr/>
        </p:nvPicPr>
        <p:blipFill>
          <a:blip r:embed="rId7"/>
          <a:stretch>
            <a:fillRect/>
          </a:stretch>
        </p:blipFill>
        <p:spPr>
          <a:xfrm>
            <a:off x="6510075" y="1650589"/>
            <a:ext cx="356719" cy="369278"/>
          </a:xfrm>
          <a:prstGeom prst="rect">
            <a:avLst/>
          </a:prstGeom>
        </p:spPr>
      </p:pic>
      <p:pic>
        <p:nvPicPr>
          <p:cNvPr id="15" name="Picture 16" descr="A picture containing diagram&#10;&#10;Description automatically generated">
            <a:extLst>
              <a:ext uri="{FF2B5EF4-FFF2-40B4-BE49-F238E27FC236}">
                <a16:creationId xmlns:a16="http://schemas.microsoft.com/office/drawing/2014/main" id="{B1BF0A0F-2C26-53A1-152C-970DD434655C}"/>
              </a:ext>
            </a:extLst>
          </p:cNvPr>
          <p:cNvPicPr>
            <a:picLocks noChangeAspect="1"/>
          </p:cNvPicPr>
          <p:nvPr/>
        </p:nvPicPr>
        <p:blipFill>
          <a:blip r:embed="rId8"/>
          <a:stretch>
            <a:fillRect/>
          </a:stretch>
        </p:blipFill>
        <p:spPr>
          <a:xfrm>
            <a:off x="6508557" y="2963773"/>
            <a:ext cx="492441" cy="48745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43"/>
          <p:cNvSpPr txBox="1">
            <a:spLocks noGrp="1"/>
          </p:cNvSpPr>
          <p:nvPr>
            <p:ph type="title"/>
          </p:nvPr>
        </p:nvSpPr>
        <p:spPr>
          <a:xfrm>
            <a:off x="814275" y="392575"/>
            <a:ext cx="5461164" cy="766200"/>
          </a:xfrm>
          <a:prstGeom prst="rect">
            <a:avLst/>
          </a:prstGeom>
        </p:spPr>
        <p:txBody>
          <a:bodyPr spcFirstLastPara="1" wrap="square" lIns="91425" tIns="91425" rIns="91425" bIns="91425" anchor="ctr" anchorCtr="0">
            <a:noAutofit/>
          </a:bodyPr>
          <a:lstStyle/>
          <a:p>
            <a:r>
              <a:rPr lang="en" sz="2500" dirty="0"/>
              <a:t>Non-Technical Stakeholder Management</a:t>
            </a:r>
          </a:p>
        </p:txBody>
      </p:sp>
      <p:sp>
        <p:nvSpPr>
          <p:cNvPr id="744" name="Google Shape;744;p4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746" name="Google Shape;746;p43"/>
          <p:cNvSpPr txBox="1"/>
          <p:nvPr/>
        </p:nvSpPr>
        <p:spPr>
          <a:xfrm>
            <a:off x="81649" y="3345639"/>
            <a:ext cx="1734937" cy="437322"/>
          </a:xfrm>
          <a:prstGeom prst="rect">
            <a:avLst/>
          </a:prstGeom>
          <a:noFill/>
          <a:ln>
            <a:noFill/>
          </a:ln>
        </p:spPr>
        <p:txBody>
          <a:bodyPr spcFirstLastPara="1" wrap="square" lIns="0" tIns="0" rIns="0" bIns="0" anchor="t" anchorCtr="0">
            <a:noAutofit/>
          </a:bodyPr>
          <a:lstStyle/>
          <a:p>
            <a:pPr algn="ctr"/>
            <a:r>
              <a:rPr lang="en" b="1" dirty="0">
                <a:solidFill>
                  <a:schemeClr val="dk1"/>
                </a:solidFill>
                <a:latin typeface="Roboto Condensed" panose="02000000000000000000" pitchFamily="2" charset="0"/>
                <a:ea typeface="Roboto Condensed" panose="02000000000000000000" pitchFamily="2" charset="0"/>
                <a:cs typeface="Roboto Condensed"/>
                <a:sym typeface="Roboto Condensed"/>
              </a:rPr>
              <a:t>Health Care Clinician </a:t>
            </a:r>
          </a:p>
          <a:p>
            <a:pPr algn="ctr"/>
            <a:r>
              <a:rPr lang="en" b="1" dirty="0">
                <a:solidFill>
                  <a:schemeClr val="dk1"/>
                </a:solidFill>
                <a:latin typeface="Roboto Condensed" panose="02000000000000000000" pitchFamily="2" charset="0"/>
                <a:ea typeface="Roboto Condensed" panose="02000000000000000000" pitchFamily="2" charset="0"/>
                <a:cs typeface="Roboto Condensed"/>
                <a:sym typeface="Roboto Condensed"/>
              </a:rPr>
              <a:t>and Professionals</a:t>
            </a:r>
            <a:endParaRPr lang="en" dirty="0">
              <a:solidFill>
                <a:schemeClr val="dk2"/>
              </a:solidFill>
              <a:latin typeface="Roboto Condensed" panose="02000000000000000000" pitchFamily="2" charset="0"/>
              <a:ea typeface="Roboto Condensed" panose="02000000000000000000" pitchFamily="2" charset="0"/>
              <a:cs typeface="Roboto Condensed"/>
            </a:endParaRPr>
          </a:p>
          <a:p>
            <a:pPr marL="0" lvl="0" indent="0" algn="ctr" rtl="0">
              <a:spcBef>
                <a:spcPts val="400"/>
              </a:spcBef>
              <a:spcAft>
                <a:spcPts val="400"/>
              </a:spcAft>
              <a:buNone/>
            </a:pPr>
            <a:endParaRPr dirty="0">
              <a:latin typeface="Times New Roman"/>
              <a:ea typeface="Roboto Condensed"/>
              <a:cs typeface="Roboto Condensed"/>
            </a:endParaRPr>
          </a:p>
        </p:txBody>
      </p:sp>
      <p:sp>
        <p:nvSpPr>
          <p:cNvPr id="753" name="Google Shape;753;p43"/>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8" descr="A picture containing shape&#10;&#10;Description automatically generated">
            <a:extLst>
              <a:ext uri="{FF2B5EF4-FFF2-40B4-BE49-F238E27FC236}">
                <a16:creationId xmlns:a16="http://schemas.microsoft.com/office/drawing/2014/main" id="{0D0FBF05-6F7A-1101-AB56-00D16573AE90}"/>
              </a:ext>
            </a:extLst>
          </p:cNvPr>
          <p:cNvPicPr>
            <a:picLocks noChangeAspect="1"/>
          </p:cNvPicPr>
          <p:nvPr/>
        </p:nvPicPr>
        <p:blipFill>
          <a:blip r:embed="rId3"/>
          <a:stretch>
            <a:fillRect/>
          </a:stretch>
        </p:blipFill>
        <p:spPr>
          <a:xfrm>
            <a:off x="3786890" y="1886999"/>
            <a:ext cx="1309224" cy="1309224"/>
          </a:xfrm>
          <a:prstGeom prst="rect">
            <a:avLst/>
          </a:prstGeom>
        </p:spPr>
      </p:pic>
      <p:sp>
        <p:nvSpPr>
          <p:cNvPr id="9" name="Google Shape;746;p43">
            <a:extLst>
              <a:ext uri="{FF2B5EF4-FFF2-40B4-BE49-F238E27FC236}">
                <a16:creationId xmlns:a16="http://schemas.microsoft.com/office/drawing/2014/main" id="{CFE6F93D-C495-70F4-EEE9-D3B2DEBAE623}"/>
              </a:ext>
            </a:extLst>
          </p:cNvPr>
          <p:cNvSpPr txBox="1"/>
          <p:nvPr/>
        </p:nvSpPr>
        <p:spPr>
          <a:xfrm>
            <a:off x="1968910" y="3345639"/>
            <a:ext cx="1510187" cy="437322"/>
          </a:xfrm>
          <a:prstGeom prst="rect">
            <a:avLst/>
          </a:prstGeom>
          <a:noFill/>
          <a:ln>
            <a:noFill/>
          </a:ln>
        </p:spPr>
        <p:txBody>
          <a:bodyPr spcFirstLastPara="1" wrap="square" lIns="0" tIns="0" rIns="0" bIns="0" anchor="t" anchorCtr="0">
            <a:noAutofit/>
          </a:bodyPr>
          <a:lstStyle/>
          <a:p>
            <a:pPr algn="ctr"/>
            <a:r>
              <a:rPr lang="en" b="1" dirty="0">
                <a:solidFill>
                  <a:schemeClr val="dk1"/>
                </a:solidFill>
                <a:latin typeface="Roboto Condensed" panose="02000000000000000000" pitchFamily="2" charset="0"/>
                <a:ea typeface="Roboto Condensed" panose="02000000000000000000" pitchFamily="2" charset="0"/>
                <a:cs typeface="Roboto Condensed"/>
                <a:sym typeface="Roboto Condensed"/>
              </a:rPr>
              <a:t>Hospital Management</a:t>
            </a:r>
            <a:endParaRPr lang="en" b="1" dirty="0">
              <a:solidFill>
                <a:schemeClr val="dk1"/>
              </a:solidFill>
              <a:latin typeface="Roboto Condensed" panose="02000000000000000000" pitchFamily="2" charset="0"/>
              <a:ea typeface="Roboto Condensed" panose="02000000000000000000" pitchFamily="2" charset="0"/>
              <a:cs typeface="Roboto Condensed"/>
            </a:endParaRPr>
          </a:p>
          <a:p>
            <a:pPr marL="0" lvl="0" indent="0" algn="ctr" rtl="0">
              <a:spcBef>
                <a:spcPts val="400"/>
              </a:spcBef>
              <a:spcAft>
                <a:spcPts val="0"/>
              </a:spcAft>
              <a:buNone/>
            </a:pPr>
            <a:endParaRPr lang="en" dirty="0">
              <a:solidFill>
                <a:schemeClr val="dk2"/>
              </a:solidFill>
              <a:latin typeface="Roboto Condensed" panose="02000000000000000000" pitchFamily="2" charset="0"/>
              <a:ea typeface="Roboto Condensed" panose="02000000000000000000" pitchFamily="2" charset="0"/>
              <a:cs typeface="Roboto Condensed"/>
            </a:endParaRPr>
          </a:p>
          <a:p>
            <a:pPr marL="0" lvl="0" indent="0" algn="ctr" rtl="0">
              <a:spcBef>
                <a:spcPts val="400"/>
              </a:spcBef>
              <a:spcAft>
                <a:spcPts val="400"/>
              </a:spcAft>
              <a:buNone/>
            </a:pPr>
            <a:endParaRPr dirty="0">
              <a:latin typeface="Roboto Condensed" panose="02000000000000000000" pitchFamily="2" charset="0"/>
              <a:ea typeface="Roboto Condensed" panose="02000000000000000000" pitchFamily="2" charset="0"/>
              <a:cs typeface="Roboto Condensed"/>
            </a:endParaRPr>
          </a:p>
        </p:txBody>
      </p:sp>
      <p:pic>
        <p:nvPicPr>
          <p:cNvPr id="3" name="Picture 3">
            <a:extLst>
              <a:ext uri="{FF2B5EF4-FFF2-40B4-BE49-F238E27FC236}">
                <a16:creationId xmlns:a16="http://schemas.microsoft.com/office/drawing/2014/main" id="{D46AD1CB-15DC-570B-8FA5-F8B18450DDF4}"/>
              </a:ext>
            </a:extLst>
          </p:cNvPr>
          <p:cNvPicPr>
            <a:picLocks noChangeAspect="1"/>
          </p:cNvPicPr>
          <p:nvPr/>
        </p:nvPicPr>
        <p:blipFill>
          <a:blip r:embed="rId4"/>
          <a:stretch>
            <a:fillRect/>
          </a:stretch>
        </p:blipFill>
        <p:spPr>
          <a:xfrm>
            <a:off x="180364" y="1887000"/>
            <a:ext cx="1309223" cy="1309223"/>
          </a:xfrm>
          <a:prstGeom prst="rect">
            <a:avLst/>
          </a:prstGeom>
        </p:spPr>
      </p:pic>
      <p:pic>
        <p:nvPicPr>
          <p:cNvPr id="4" name="Picture 5" descr="A picture containing background pattern&#10;&#10;Description automatically generated">
            <a:extLst>
              <a:ext uri="{FF2B5EF4-FFF2-40B4-BE49-F238E27FC236}">
                <a16:creationId xmlns:a16="http://schemas.microsoft.com/office/drawing/2014/main" id="{B9A2D9DA-C0E4-5C63-E7FB-B36BFE5F9A3B}"/>
              </a:ext>
            </a:extLst>
          </p:cNvPr>
          <p:cNvPicPr>
            <a:picLocks noChangeAspect="1"/>
          </p:cNvPicPr>
          <p:nvPr/>
        </p:nvPicPr>
        <p:blipFill>
          <a:blip r:embed="rId5"/>
          <a:stretch>
            <a:fillRect/>
          </a:stretch>
        </p:blipFill>
        <p:spPr>
          <a:xfrm>
            <a:off x="5462529" y="1883601"/>
            <a:ext cx="1309223" cy="1312622"/>
          </a:xfrm>
          <a:prstGeom prst="rect">
            <a:avLst/>
          </a:prstGeom>
        </p:spPr>
      </p:pic>
      <p:sp>
        <p:nvSpPr>
          <p:cNvPr id="2" name="Google Shape;746;p43">
            <a:extLst>
              <a:ext uri="{FF2B5EF4-FFF2-40B4-BE49-F238E27FC236}">
                <a16:creationId xmlns:a16="http://schemas.microsoft.com/office/drawing/2014/main" id="{C5756F2C-AF33-6AF8-914C-E55472F0EFA3}"/>
              </a:ext>
            </a:extLst>
          </p:cNvPr>
          <p:cNvSpPr txBox="1"/>
          <p:nvPr/>
        </p:nvSpPr>
        <p:spPr>
          <a:xfrm>
            <a:off x="5530839" y="3350768"/>
            <a:ext cx="1489200" cy="43732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dk1"/>
                </a:solidFill>
                <a:latin typeface="Roboto Condensed" panose="02000000000000000000" pitchFamily="2" charset="0"/>
                <a:ea typeface="Roboto Condensed" panose="02000000000000000000" pitchFamily="2" charset="0"/>
                <a:cs typeface="Roboto Condensed"/>
                <a:sym typeface="Roboto Condensed"/>
              </a:rPr>
              <a:t>Pharmaceutical</a:t>
            </a:r>
            <a:endParaRPr lang="en" b="1" dirty="0">
              <a:solidFill>
                <a:schemeClr val="dk1"/>
              </a:solidFill>
              <a:latin typeface="Roboto Condensed" panose="02000000000000000000" pitchFamily="2" charset="0"/>
              <a:ea typeface="Roboto Condensed" panose="02000000000000000000" pitchFamily="2" charset="0"/>
              <a:cs typeface="Roboto Condensed"/>
            </a:endParaRPr>
          </a:p>
          <a:p>
            <a:pPr marL="0" lvl="0" indent="0" algn="ctr">
              <a:spcAft>
                <a:spcPts val="0"/>
              </a:spcAft>
              <a:buNone/>
            </a:pPr>
            <a:r>
              <a:rPr lang="en" b="1" dirty="0">
                <a:solidFill>
                  <a:schemeClr val="dk1"/>
                </a:solidFill>
                <a:latin typeface="Roboto Condensed" panose="02000000000000000000" pitchFamily="2" charset="0"/>
                <a:ea typeface="Roboto Condensed" panose="02000000000000000000" pitchFamily="2" charset="0"/>
                <a:cs typeface="Roboto Condensed"/>
              </a:rPr>
              <a:t>Companies</a:t>
            </a:r>
          </a:p>
          <a:p>
            <a:pPr marL="0" lvl="0" indent="0" algn="ctr" rtl="0">
              <a:spcBef>
                <a:spcPts val="400"/>
              </a:spcBef>
              <a:buNone/>
            </a:pPr>
            <a:endParaRPr lang="en" dirty="0">
              <a:solidFill>
                <a:srgbClr val="434343"/>
              </a:solidFill>
              <a:latin typeface="Roboto Condensed" panose="02000000000000000000" pitchFamily="2" charset="0"/>
              <a:ea typeface="Roboto Condensed" panose="02000000000000000000" pitchFamily="2" charset="0"/>
              <a:cs typeface="Roboto Condensed"/>
            </a:endParaRPr>
          </a:p>
          <a:p>
            <a:pPr algn="ctr">
              <a:spcBef>
                <a:spcPts val="400"/>
              </a:spcBef>
              <a:spcAft>
                <a:spcPts val="400"/>
              </a:spcAft>
            </a:pPr>
            <a:endParaRPr lang="en-US" dirty="0">
              <a:latin typeface="Roboto Condensed" panose="02000000000000000000" pitchFamily="2" charset="0"/>
              <a:ea typeface="Roboto Condensed" panose="02000000000000000000" pitchFamily="2" charset="0"/>
              <a:cs typeface="Roboto Condensed"/>
            </a:endParaRPr>
          </a:p>
        </p:txBody>
      </p:sp>
      <p:pic>
        <p:nvPicPr>
          <p:cNvPr id="5" name="Picture 5">
            <a:extLst>
              <a:ext uri="{FF2B5EF4-FFF2-40B4-BE49-F238E27FC236}">
                <a16:creationId xmlns:a16="http://schemas.microsoft.com/office/drawing/2014/main" id="{9233AB5C-7759-6E59-6541-08C09055B1F6}"/>
              </a:ext>
            </a:extLst>
          </p:cNvPr>
          <p:cNvPicPr>
            <a:picLocks noChangeAspect="1"/>
          </p:cNvPicPr>
          <p:nvPr/>
        </p:nvPicPr>
        <p:blipFill>
          <a:blip r:embed="rId6"/>
          <a:stretch>
            <a:fillRect/>
          </a:stretch>
        </p:blipFill>
        <p:spPr>
          <a:xfrm>
            <a:off x="7399700" y="1883602"/>
            <a:ext cx="1309223" cy="1312622"/>
          </a:xfrm>
          <a:prstGeom prst="rect">
            <a:avLst/>
          </a:prstGeom>
        </p:spPr>
      </p:pic>
      <p:sp>
        <p:nvSpPr>
          <p:cNvPr id="6" name="Google Shape;746;p43">
            <a:extLst>
              <a:ext uri="{FF2B5EF4-FFF2-40B4-BE49-F238E27FC236}">
                <a16:creationId xmlns:a16="http://schemas.microsoft.com/office/drawing/2014/main" id="{C5756F2C-AF33-6AF8-914C-E55472F0EFA3}"/>
              </a:ext>
            </a:extLst>
          </p:cNvPr>
          <p:cNvSpPr txBox="1"/>
          <p:nvPr/>
        </p:nvSpPr>
        <p:spPr>
          <a:xfrm>
            <a:off x="7399700" y="3345639"/>
            <a:ext cx="1489200" cy="43732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dk1"/>
                </a:solidFill>
                <a:latin typeface="Roboto Condensed" panose="02000000000000000000" pitchFamily="2" charset="0"/>
                <a:ea typeface="Roboto Condensed" panose="02000000000000000000" pitchFamily="2" charset="0"/>
                <a:cs typeface="Roboto Condensed"/>
                <a:sym typeface="Roboto Condensed"/>
              </a:rPr>
              <a:t>Health Insurance </a:t>
            </a:r>
            <a:endParaRPr lang="en-US" b="1" dirty="0">
              <a:solidFill>
                <a:schemeClr val="dk1"/>
              </a:solidFill>
              <a:latin typeface="Roboto Condensed" panose="02000000000000000000" pitchFamily="2" charset="0"/>
              <a:ea typeface="Roboto Condensed" panose="02000000000000000000" pitchFamily="2" charset="0"/>
              <a:cs typeface="Roboto Condensed"/>
            </a:endParaRPr>
          </a:p>
          <a:p>
            <a:pPr algn="ctr"/>
            <a:r>
              <a:rPr lang="en-US" b="1" dirty="0">
                <a:solidFill>
                  <a:schemeClr val="dk1"/>
                </a:solidFill>
                <a:latin typeface="Roboto Condensed" panose="02000000000000000000" pitchFamily="2" charset="0"/>
                <a:ea typeface="Roboto Condensed" panose="02000000000000000000" pitchFamily="2" charset="0"/>
                <a:cs typeface="Roboto Condensed"/>
                <a:sym typeface="Roboto Condensed"/>
              </a:rPr>
              <a:t>Companies</a:t>
            </a:r>
            <a:endParaRPr lang="en-US" b="1" dirty="0">
              <a:solidFill>
                <a:schemeClr val="dk1"/>
              </a:solidFill>
              <a:latin typeface="Roboto Condensed" panose="02000000000000000000" pitchFamily="2" charset="0"/>
              <a:ea typeface="Roboto Condensed" panose="02000000000000000000" pitchFamily="2" charset="0"/>
              <a:cs typeface="Roboto Condensed"/>
            </a:endParaRPr>
          </a:p>
          <a:p>
            <a:pPr marL="0" lvl="0" indent="0" algn="ctr" rtl="0">
              <a:spcBef>
                <a:spcPts val="400"/>
              </a:spcBef>
              <a:spcAft>
                <a:spcPts val="0"/>
              </a:spcAft>
              <a:buNone/>
            </a:pPr>
            <a:endParaRPr lang="en-US" dirty="0">
              <a:solidFill>
                <a:schemeClr val="dk2"/>
              </a:solidFill>
              <a:latin typeface="Roboto Condensed" panose="02000000000000000000" pitchFamily="2" charset="0"/>
              <a:ea typeface="Roboto Condensed" panose="02000000000000000000" pitchFamily="2" charset="0"/>
              <a:cs typeface="Roboto Condensed"/>
            </a:endParaRPr>
          </a:p>
          <a:p>
            <a:pPr marL="0" lvl="0" indent="0" algn="ctr" rtl="0">
              <a:spcBef>
                <a:spcPts val="400"/>
              </a:spcBef>
              <a:spcAft>
                <a:spcPts val="400"/>
              </a:spcAft>
              <a:buNone/>
            </a:pPr>
            <a:endParaRPr lang="en-US" dirty="0">
              <a:latin typeface="Roboto Condensed" panose="02000000000000000000" pitchFamily="2" charset="0"/>
              <a:ea typeface="Roboto Condensed" panose="02000000000000000000" pitchFamily="2" charset="0"/>
              <a:cs typeface="Roboto Condensed"/>
            </a:endParaRPr>
          </a:p>
        </p:txBody>
      </p:sp>
      <p:sp>
        <p:nvSpPr>
          <p:cNvPr id="10" name="Google Shape;746;p43">
            <a:extLst>
              <a:ext uri="{FF2B5EF4-FFF2-40B4-BE49-F238E27FC236}">
                <a16:creationId xmlns:a16="http://schemas.microsoft.com/office/drawing/2014/main" id="{6799E1A5-93CD-A95C-25C6-9C875C92A6F8}"/>
              </a:ext>
            </a:extLst>
          </p:cNvPr>
          <p:cNvSpPr txBox="1"/>
          <p:nvPr/>
        </p:nvSpPr>
        <p:spPr>
          <a:xfrm>
            <a:off x="3760368" y="3345639"/>
            <a:ext cx="1390810" cy="43732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solidFill>
                  <a:schemeClr val="dk1"/>
                </a:solidFill>
                <a:latin typeface="Roboto Condensed" panose="02000000000000000000" pitchFamily="2" charset="0"/>
                <a:ea typeface="Roboto Condensed" panose="02000000000000000000" pitchFamily="2" charset="0"/>
                <a:cs typeface="Roboto Condensed"/>
                <a:sym typeface="Roboto Condensed"/>
              </a:rPr>
              <a:t>Researchers in Healthcare </a:t>
            </a:r>
            <a:endParaRPr lang="en" b="1" dirty="0">
              <a:solidFill>
                <a:schemeClr val="dk1"/>
              </a:solidFill>
              <a:latin typeface="Roboto Condensed" panose="02000000000000000000" pitchFamily="2" charset="0"/>
              <a:ea typeface="Roboto Condensed" panose="02000000000000000000" pitchFamily="2" charset="0"/>
              <a:cs typeface="Roboto Condensed"/>
            </a:endParaRPr>
          </a:p>
          <a:p>
            <a:pPr marL="0" lvl="0" indent="0" algn="ctr" rtl="0">
              <a:spcBef>
                <a:spcPts val="400"/>
              </a:spcBef>
              <a:buNone/>
            </a:pPr>
            <a:endParaRPr lang="en" dirty="0">
              <a:solidFill>
                <a:srgbClr val="434343"/>
              </a:solidFill>
              <a:latin typeface="Roboto Condensed" panose="02000000000000000000" pitchFamily="2" charset="0"/>
              <a:ea typeface="Roboto Condensed" panose="02000000000000000000" pitchFamily="2" charset="0"/>
              <a:cs typeface="Roboto Condensed"/>
            </a:endParaRPr>
          </a:p>
          <a:p>
            <a:pPr algn="ctr">
              <a:spcBef>
                <a:spcPts val="400"/>
              </a:spcBef>
              <a:spcAft>
                <a:spcPts val="400"/>
              </a:spcAft>
            </a:pPr>
            <a:endParaRPr lang="en-US" dirty="0">
              <a:latin typeface="Roboto Condensed" panose="02000000000000000000" pitchFamily="2" charset="0"/>
              <a:ea typeface="Roboto Condensed" panose="02000000000000000000" pitchFamily="2" charset="0"/>
              <a:cs typeface="Roboto Condensed"/>
            </a:endParaRPr>
          </a:p>
        </p:txBody>
      </p:sp>
      <p:pic>
        <p:nvPicPr>
          <p:cNvPr id="11" name="Picture 11" descr="A picture containing shape&#10;&#10;Description automatically generated">
            <a:extLst>
              <a:ext uri="{FF2B5EF4-FFF2-40B4-BE49-F238E27FC236}">
                <a16:creationId xmlns:a16="http://schemas.microsoft.com/office/drawing/2014/main" id="{E29A3E4D-70EA-D79E-3168-AFEA66E05D90}"/>
              </a:ext>
            </a:extLst>
          </p:cNvPr>
          <p:cNvPicPr>
            <a:picLocks noChangeAspect="1"/>
          </p:cNvPicPr>
          <p:nvPr/>
        </p:nvPicPr>
        <p:blipFill>
          <a:blip r:embed="rId7"/>
          <a:stretch>
            <a:fillRect/>
          </a:stretch>
        </p:blipFill>
        <p:spPr>
          <a:xfrm>
            <a:off x="2117535" y="1883601"/>
            <a:ext cx="1309224" cy="1301122"/>
          </a:xfrm>
          <a:prstGeom prst="rect">
            <a:avLst/>
          </a:prstGeom>
        </p:spPr>
      </p:pic>
    </p:spTree>
    <p:extLst>
      <p:ext uri="{BB962C8B-B14F-4D97-AF65-F5344CB8AC3E}">
        <p14:creationId xmlns:p14="http://schemas.microsoft.com/office/powerpoint/2010/main" val="3183228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BA8AD-5D3C-646D-FC4A-D23932B92574}"/>
              </a:ext>
            </a:extLst>
          </p:cNvPr>
          <p:cNvSpPr>
            <a:spLocks noGrp="1"/>
          </p:cNvSpPr>
          <p:nvPr>
            <p:ph type="title"/>
          </p:nvPr>
        </p:nvSpPr>
        <p:spPr>
          <a:xfrm>
            <a:off x="790053" y="392575"/>
            <a:ext cx="5654992" cy="766200"/>
          </a:xfrm>
        </p:spPr>
        <p:txBody>
          <a:bodyPr/>
          <a:lstStyle/>
          <a:p>
            <a:r>
              <a:rPr lang="en" sz="2500" dirty="0"/>
              <a:t>Non-Technical Stakeholders Management</a:t>
            </a:r>
            <a:endParaRPr lang="en-US" sz="2500" dirty="0"/>
          </a:p>
        </p:txBody>
      </p:sp>
      <p:sp>
        <p:nvSpPr>
          <p:cNvPr id="3" name="Slide Number Placeholder 2">
            <a:extLst>
              <a:ext uri="{FF2B5EF4-FFF2-40B4-BE49-F238E27FC236}">
                <a16:creationId xmlns:a16="http://schemas.microsoft.com/office/drawing/2014/main" id="{0DC602D6-6B73-54DB-2A8A-C67FCB7A4F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6" name="TextBox 5">
            <a:extLst>
              <a:ext uri="{FF2B5EF4-FFF2-40B4-BE49-F238E27FC236}">
                <a16:creationId xmlns:a16="http://schemas.microsoft.com/office/drawing/2014/main" id="{95A22743-274C-EE8E-DFBB-884B86DB16A0}"/>
              </a:ext>
            </a:extLst>
          </p:cNvPr>
          <p:cNvSpPr txBox="1"/>
          <p:nvPr/>
        </p:nvSpPr>
        <p:spPr>
          <a:xfrm>
            <a:off x="509410" y="2979581"/>
            <a:ext cx="3452217" cy="307777"/>
          </a:xfrm>
          <a:prstGeom prst="rect">
            <a:avLst/>
          </a:prstGeom>
          <a:noFill/>
        </p:spPr>
        <p:txBody>
          <a:bodyPr wrap="square">
            <a:spAutoFit/>
          </a:bodyPr>
          <a:lstStyle/>
          <a:p>
            <a:pPr algn="ctr"/>
            <a:r>
              <a:rPr lang="en" b="1" dirty="0">
                <a:solidFill>
                  <a:schemeClr val="dk1"/>
                </a:solidFill>
                <a:latin typeface="Roboto Condensed" panose="02000000000000000000" pitchFamily="2" charset="0"/>
                <a:ea typeface="Roboto Condensed" panose="02000000000000000000" pitchFamily="2" charset="0"/>
                <a:cs typeface="Roboto Condensed"/>
                <a:sym typeface="Roboto Condensed"/>
              </a:rPr>
              <a:t>Health Care Clinicians and Professionals</a:t>
            </a:r>
            <a:endParaRPr lang="en" b="1" dirty="0">
              <a:solidFill>
                <a:schemeClr val="dk1"/>
              </a:solidFill>
              <a:latin typeface="Roboto Condensed" panose="02000000000000000000" pitchFamily="2" charset="0"/>
              <a:ea typeface="Roboto Condensed" panose="02000000000000000000" pitchFamily="2" charset="0"/>
              <a:cs typeface="Roboto Condensed"/>
            </a:endParaRPr>
          </a:p>
        </p:txBody>
      </p:sp>
      <p:sp>
        <p:nvSpPr>
          <p:cNvPr id="10" name="TextBox 9">
            <a:extLst>
              <a:ext uri="{FF2B5EF4-FFF2-40B4-BE49-F238E27FC236}">
                <a16:creationId xmlns:a16="http://schemas.microsoft.com/office/drawing/2014/main" id="{D69069AC-A443-9644-D2A6-454972ABB68B}"/>
              </a:ext>
            </a:extLst>
          </p:cNvPr>
          <p:cNvSpPr txBox="1"/>
          <p:nvPr/>
        </p:nvSpPr>
        <p:spPr>
          <a:xfrm>
            <a:off x="5313081" y="2979580"/>
            <a:ext cx="3452217" cy="307777"/>
          </a:xfrm>
          <a:prstGeom prst="rect">
            <a:avLst/>
          </a:prstGeom>
          <a:noFill/>
        </p:spPr>
        <p:txBody>
          <a:bodyPr wrap="square">
            <a:spAutoFit/>
          </a:bodyPr>
          <a:lstStyle/>
          <a:p>
            <a:pPr algn="ctr"/>
            <a:r>
              <a:rPr lang="en" b="1" dirty="0">
                <a:solidFill>
                  <a:schemeClr val="dk1"/>
                </a:solidFill>
                <a:latin typeface="Times New Roman"/>
                <a:ea typeface="Roboto Condensed"/>
                <a:cs typeface="Roboto Condensed"/>
                <a:sym typeface="Roboto Condensed"/>
              </a:rPr>
              <a:t>Hospital Management</a:t>
            </a:r>
            <a:endParaRPr lang="en" b="1" dirty="0">
              <a:solidFill>
                <a:schemeClr val="dk1"/>
              </a:solidFill>
              <a:latin typeface="Times New Roman"/>
              <a:ea typeface="Roboto Condensed"/>
              <a:cs typeface="Roboto Condensed"/>
            </a:endParaRPr>
          </a:p>
        </p:txBody>
      </p:sp>
      <p:sp>
        <p:nvSpPr>
          <p:cNvPr id="5" name="TextBox 4">
            <a:extLst>
              <a:ext uri="{FF2B5EF4-FFF2-40B4-BE49-F238E27FC236}">
                <a16:creationId xmlns:a16="http://schemas.microsoft.com/office/drawing/2014/main" id="{42AE5D5B-4424-713A-35AA-199E21D4BDC2}"/>
              </a:ext>
            </a:extLst>
          </p:cNvPr>
          <p:cNvSpPr txBox="1"/>
          <p:nvPr/>
        </p:nvSpPr>
        <p:spPr>
          <a:xfrm>
            <a:off x="618566" y="3470758"/>
            <a:ext cx="334306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v"/>
            </a:pPr>
            <a:r>
              <a:rPr lang="en-US" dirty="0">
                <a:latin typeface="Roboto Condensed" panose="02000000000000000000" pitchFamily="2" charset="0"/>
                <a:ea typeface="Roboto Condensed" panose="02000000000000000000" pitchFamily="2" charset="0"/>
              </a:rPr>
              <a:t>Analysis of Huge Volume of Patient Data</a:t>
            </a:r>
          </a:p>
          <a:p>
            <a:pPr marL="285750" indent="-285750">
              <a:buFont typeface="Wingdings" panose="05000000000000000000" pitchFamily="2" charset="2"/>
              <a:buChar char="v"/>
            </a:pPr>
            <a:r>
              <a:rPr lang="en-US" dirty="0">
                <a:latin typeface="Roboto Condensed" panose="02000000000000000000" pitchFamily="2" charset="0"/>
                <a:ea typeface="Roboto Condensed" panose="02000000000000000000" pitchFamily="2" charset="0"/>
              </a:rPr>
              <a:t>Informed Decisions</a:t>
            </a:r>
          </a:p>
          <a:p>
            <a:pPr marL="285750" indent="-285750">
              <a:buFont typeface="Wingdings" panose="05000000000000000000" pitchFamily="2" charset="2"/>
              <a:buChar char="v"/>
            </a:pPr>
            <a:r>
              <a:rPr lang="en-US" dirty="0">
                <a:latin typeface="Roboto Condensed" panose="02000000000000000000" pitchFamily="2" charset="0"/>
                <a:ea typeface="Roboto Condensed" panose="02000000000000000000" pitchFamily="2" charset="0"/>
              </a:rPr>
              <a:t>End-of-life Care</a:t>
            </a:r>
          </a:p>
        </p:txBody>
      </p:sp>
      <p:grpSp>
        <p:nvGrpSpPr>
          <p:cNvPr id="12" name="Google Shape;1052;p46">
            <a:extLst>
              <a:ext uri="{FF2B5EF4-FFF2-40B4-BE49-F238E27FC236}">
                <a16:creationId xmlns:a16="http://schemas.microsoft.com/office/drawing/2014/main" id="{F46EE952-1AC3-93BA-E7E7-F0E64AA2730C}"/>
              </a:ext>
            </a:extLst>
          </p:cNvPr>
          <p:cNvGrpSpPr/>
          <p:nvPr/>
        </p:nvGrpSpPr>
        <p:grpSpPr>
          <a:xfrm>
            <a:off x="255494" y="598550"/>
            <a:ext cx="363071" cy="354250"/>
            <a:chOff x="3292425" y="3664250"/>
            <a:chExt cx="397025" cy="391525"/>
          </a:xfrm>
        </p:grpSpPr>
        <p:sp>
          <p:nvSpPr>
            <p:cNvPr id="13" name="Google Shape;1053;p46">
              <a:extLst>
                <a:ext uri="{FF2B5EF4-FFF2-40B4-BE49-F238E27FC236}">
                  <a16:creationId xmlns:a16="http://schemas.microsoft.com/office/drawing/2014/main" id="{B630F8FB-C9DB-A323-D269-4E6C747332A2}"/>
                </a:ext>
              </a:extLst>
            </p:cNvPr>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54;p46">
              <a:extLst>
                <a:ext uri="{FF2B5EF4-FFF2-40B4-BE49-F238E27FC236}">
                  <a16:creationId xmlns:a16="http://schemas.microsoft.com/office/drawing/2014/main" id="{D349FABC-68B7-95EB-065F-53865D5B5B93}"/>
                </a:ext>
              </a:extLst>
            </p:cNvPr>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5;p46">
              <a:extLst>
                <a:ext uri="{FF2B5EF4-FFF2-40B4-BE49-F238E27FC236}">
                  <a16:creationId xmlns:a16="http://schemas.microsoft.com/office/drawing/2014/main" id="{3AD3EE9D-2F95-373A-2209-82D3B40200D0}"/>
                </a:ext>
              </a:extLst>
            </p:cNvPr>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a:extLst>
              <a:ext uri="{FF2B5EF4-FFF2-40B4-BE49-F238E27FC236}">
                <a16:creationId xmlns:a16="http://schemas.microsoft.com/office/drawing/2014/main" id="{936EBBE3-D80A-2C18-A44A-61032DAC618A}"/>
              </a:ext>
            </a:extLst>
          </p:cNvPr>
          <p:cNvSpPr txBox="1"/>
          <p:nvPr/>
        </p:nvSpPr>
        <p:spPr>
          <a:xfrm>
            <a:off x="5622466" y="3470758"/>
            <a:ext cx="301438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v"/>
            </a:pPr>
            <a:r>
              <a:rPr lang="en-US" dirty="0">
                <a:latin typeface="Roboto Condensed" panose="02000000000000000000" pitchFamily="2" charset="0"/>
                <a:ea typeface="Roboto Condensed" panose="02000000000000000000" pitchFamily="2" charset="0"/>
              </a:rPr>
              <a:t>Better Infrastructure Management</a:t>
            </a:r>
          </a:p>
          <a:p>
            <a:pPr marL="285750" indent="-285750">
              <a:buFont typeface="Wingdings" panose="05000000000000000000" pitchFamily="2" charset="2"/>
              <a:buChar char="v"/>
            </a:pPr>
            <a:r>
              <a:rPr lang="en-US" dirty="0">
                <a:latin typeface="Roboto Condensed" panose="02000000000000000000" pitchFamily="2" charset="0"/>
                <a:ea typeface="Roboto Condensed" panose="02000000000000000000" pitchFamily="2" charset="0"/>
              </a:rPr>
              <a:t>Easy Model Integration</a:t>
            </a:r>
          </a:p>
        </p:txBody>
      </p:sp>
      <p:pic>
        <p:nvPicPr>
          <p:cNvPr id="7" name="Picture 11" descr="A picture containing shape&#10;&#10;Description automatically generated">
            <a:extLst>
              <a:ext uri="{FF2B5EF4-FFF2-40B4-BE49-F238E27FC236}">
                <a16:creationId xmlns:a16="http://schemas.microsoft.com/office/drawing/2014/main" id="{1B516A04-38D0-F7BA-CB67-BB11C4DFFC39}"/>
              </a:ext>
            </a:extLst>
          </p:cNvPr>
          <p:cNvPicPr>
            <a:picLocks noChangeAspect="1"/>
          </p:cNvPicPr>
          <p:nvPr/>
        </p:nvPicPr>
        <p:blipFill>
          <a:blip r:embed="rId3"/>
          <a:stretch>
            <a:fillRect/>
          </a:stretch>
        </p:blipFill>
        <p:spPr>
          <a:xfrm>
            <a:off x="6113047" y="1465841"/>
            <a:ext cx="1309224" cy="1301122"/>
          </a:xfrm>
          <a:prstGeom prst="rect">
            <a:avLst/>
          </a:prstGeom>
        </p:spPr>
      </p:pic>
      <p:pic>
        <p:nvPicPr>
          <p:cNvPr id="9" name="Picture 3">
            <a:extLst>
              <a:ext uri="{FF2B5EF4-FFF2-40B4-BE49-F238E27FC236}">
                <a16:creationId xmlns:a16="http://schemas.microsoft.com/office/drawing/2014/main" id="{774ADDB7-C82F-1F78-428B-FAE992A5A70A}"/>
              </a:ext>
            </a:extLst>
          </p:cNvPr>
          <p:cNvPicPr>
            <a:picLocks noChangeAspect="1"/>
          </p:cNvPicPr>
          <p:nvPr/>
        </p:nvPicPr>
        <p:blipFill>
          <a:blip r:embed="rId4"/>
          <a:stretch>
            <a:fillRect/>
          </a:stretch>
        </p:blipFill>
        <p:spPr>
          <a:xfrm>
            <a:off x="1438405" y="1430469"/>
            <a:ext cx="1404685" cy="1404685"/>
          </a:xfrm>
          <a:prstGeom prst="rect">
            <a:avLst/>
          </a:prstGeom>
        </p:spPr>
      </p:pic>
      <p:cxnSp>
        <p:nvCxnSpPr>
          <p:cNvPr id="11" name="Straight Connector 10">
            <a:extLst>
              <a:ext uri="{FF2B5EF4-FFF2-40B4-BE49-F238E27FC236}">
                <a16:creationId xmlns:a16="http://schemas.microsoft.com/office/drawing/2014/main" id="{5745CCC1-3B1E-04F3-30C8-FA317D1AE2E6}"/>
              </a:ext>
            </a:extLst>
          </p:cNvPr>
          <p:cNvCxnSpPr/>
          <p:nvPr/>
        </p:nvCxnSpPr>
        <p:spPr>
          <a:xfrm>
            <a:off x="4642918" y="1430469"/>
            <a:ext cx="0" cy="3342635"/>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307804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Agenda</a:t>
            </a:r>
          </a:p>
        </p:txBody>
      </p:sp>
      <p:sp>
        <p:nvSpPr>
          <p:cNvPr id="608" name="Google Shape;608;p3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609" name="Google Shape;609;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611" name="Google Shape;611;p38"/>
          <p:cNvGrpSpPr/>
          <p:nvPr/>
        </p:nvGrpSpPr>
        <p:grpSpPr>
          <a:xfrm>
            <a:off x="1786339" y="1703401"/>
            <a:ext cx="473400" cy="473400"/>
            <a:chOff x="1786339" y="1703401"/>
            <a:chExt cx="473400" cy="473400"/>
          </a:xfrm>
        </p:grpSpPr>
        <p:sp>
          <p:nvSpPr>
            <p:cNvPr id="612" name="Google Shape;612;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13" name="Google Shape;613;p38"/>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Condensed"/>
                  <a:ea typeface="Roboto Condensed"/>
                  <a:cs typeface="Roboto Condensed"/>
                </a:rPr>
                <a:t>3</a:t>
              </a:r>
            </a:p>
          </p:txBody>
        </p:sp>
      </p:grpSp>
      <p:grpSp>
        <p:nvGrpSpPr>
          <p:cNvPr id="614" name="Google Shape;614;p38"/>
          <p:cNvGrpSpPr/>
          <p:nvPr/>
        </p:nvGrpSpPr>
        <p:grpSpPr>
          <a:xfrm>
            <a:off x="3814414" y="1703401"/>
            <a:ext cx="473400" cy="473400"/>
            <a:chOff x="3814414" y="1703401"/>
            <a:chExt cx="473400" cy="473400"/>
          </a:xfrm>
        </p:grpSpPr>
        <p:sp>
          <p:nvSpPr>
            <p:cNvPr id="615" name="Google Shape;615;p38"/>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16" name="Google Shape;616;p38"/>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Condensed"/>
                  <a:ea typeface="Roboto Condensed"/>
                  <a:cs typeface="Roboto Condensed"/>
                </a:rPr>
                <a:t>5</a:t>
              </a:r>
            </a:p>
          </p:txBody>
        </p:sp>
      </p:grpSp>
      <p:grpSp>
        <p:nvGrpSpPr>
          <p:cNvPr id="617" name="Google Shape;617;p38"/>
          <p:cNvGrpSpPr/>
          <p:nvPr/>
        </p:nvGrpSpPr>
        <p:grpSpPr>
          <a:xfrm>
            <a:off x="5842489" y="1703401"/>
            <a:ext cx="473400" cy="473400"/>
            <a:chOff x="5842489" y="1703401"/>
            <a:chExt cx="473400" cy="473400"/>
          </a:xfrm>
        </p:grpSpPr>
        <p:sp>
          <p:nvSpPr>
            <p:cNvPr id="618" name="Google Shape;618;p38"/>
            <p:cNvSpPr/>
            <p:nvPr/>
          </p:nvSpPr>
          <p:spPr>
            <a:xfrm rot="8100000">
              <a:off x="5911817" y="1772729"/>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19" name="Google Shape;619;p38"/>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Condensed"/>
                  <a:ea typeface="Roboto Condensed"/>
                  <a:cs typeface="Roboto Condensed"/>
                </a:rPr>
                <a:t>7</a:t>
              </a:r>
            </a:p>
          </p:txBody>
        </p:sp>
      </p:grpSp>
      <p:grpSp>
        <p:nvGrpSpPr>
          <p:cNvPr id="620" name="Google Shape;620;p38"/>
          <p:cNvGrpSpPr/>
          <p:nvPr/>
        </p:nvGrpSpPr>
        <p:grpSpPr>
          <a:xfrm>
            <a:off x="7001572" y="3645628"/>
            <a:ext cx="334744" cy="334744"/>
            <a:chOff x="6950142" y="3645628"/>
            <a:chExt cx="334744" cy="334744"/>
          </a:xfrm>
        </p:grpSpPr>
        <p:sp>
          <p:nvSpPr>
            <p:cNvPr id="621" name="Google Shape;621;p38"/>
            <p:cNvSpPr/>
            <p:nvPr/>
          </p:nvSpPr>
          <p:spPr>
            <a:xfrm rot="-2700000">
              <a:off x="6950142" y="3645628"/>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22" name="Google Shape;622;p38"/>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Condensed"/>
                  <a:ea typeface="Roboto Condensed"/>
                  <a:cs typeface="Roboto Condensed"/>
                </a:rPr>
                <a:t>8</a:t>
              </a:r>
            </a:p>
          </p:txBody>
        </p:sp>
      </p:grpSp>
      <p:grpSp>
        <p:nvGrpSpPr>
          <p:cNvPr id="623" name="Google Shape;623;p38"/>
          <p:cNvGrpSpPr/>
          <p:nvPr/>
        </p:nvGrpSpPr>
        <p:grpSpPr>
          <a:xfrm>
            <a:off x="4922067" y="3645628"/>
            <a:ext cx="334744" cy="334744"/>
            <a:chOff x="4922067" y="3645628"/>
            <a:chExt cx="334744" cy="334744"/>
          </a:xfrm>
        </p:grpSpPr>
        <p:sp>
          <p:nvSpPr>
            <p:cNvPr id="624" name="Google Shape;624;p38"/>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25" name="Google Shape;625;p38"/>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Condensed"/>
                  <a:ea typeface="Roboto Condensed"/>
                  <a:cs typeface="Roboto Condensed"/>
                </a:rPr>
                <a:t>6</a:t>
              </a:r>
            </a:p>
          </p:txBody>
        </p:sp>
      </p:grpSp>
      <p:grpSp>
        <p:nvGrpSpPr>
          <p:cNvPr id="626" name="Google Shape;626;p38"/>
          <p:cNvGrpSpPr/>
          <p:nvPr/>
        </p:nvGrpSpPr>
        <p:grpSpPr>
          <a:xfrm>
            <a:off x="2824664" y="3576300"/>
            <a:ext cx="473400" cy="473400"/>
            <a:chOff x="2824664" y="3576300"/>
            <a:chExt cx="473400" cy="473400"/>
          </a:xfrm>
        </p:grpSpPr>
        <p:sp>
          <p:nvSpPr>
            <p:cNvPr id="627" name="Google Shape;627;p38"/>
            <p:cNvSpPr/>
            <p:nvPr/>
          </p:nvSpPr>
          <p:spPr>
            <a:xfrm rot="-2700000">
              <a:off x="2893992" y="3645628"/>
              <a:ext cx="334744" cy="334744"/>
            </a:xfrm>
            <a:prstGeom prst="teardrop">
              <a:avLst>
                <a:gd name="adj" fmla="val 100000"/>
              </a:avLst>
            </a:prstGeom>
            <a:solidFill>
              <a:schemeClr val="tx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28" name="Google Shape;628;p38"/>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Condensed"/>
                  <a:ea typeface="Roboto Condensed"/>
                  <a:cs typeface="Roboto Condensed"/>
                </a:rPr>
                <a:t>4</a:t>
              </a:r>
            </a:p>
          </p:txBody>
        </p:sp>
      </p:grpSp>
      <p:sp>
        <p:nvSpPr>
          <p:cNvPr id="629" name="Google Shape;629;p38"/>
          <p:cNvSpPr txBox="1"/>
          <p:nvPr/>
        </p:nvSpPr>
        <p:spPr>
          <a:xfrm>
            <a:off x="290293" y="4058615"/>
            <a:ext cx="1591449" cy="197565"/>
          </a:xfrm>
          <a:prstGeom prst="rect">
            <a:avLst/>
          </a:prstGeom>
          <a:noFill/>
          <a:ln>
            <a:noFill/>
          </a:ln>
        </p:spPr>
        <p:txBody>
          <a:bodyPr spcFirstLastPara="1" wrap="square" lIns="0" tIns="0" rIns="0" bIns="0" anchor="b" anchorCtr="0">
            <a:noAutofit/>
          </a:bodyPr>
          <a:lstStyle/>
          <a:p>
            <a:pPr algn="ctr"/>
            <a:r>
              <a:rPr lang="en" sz="1200">
                <a:solidFill>
                  <a:schemeClr val="dk2"/>
                </a:solidFill>
                <a:latin typeface="Roboto Condensed"/>
                <a:ea typeface="Roboto Condensed"/>
                <a:cs typeface="Roboto Condensed"/>
              </a:rPr>
              <a:t>Background Information</a:t>
            </a:r>
          </a:p>
        </p:txBody>
      </p:sp>
      <p:sp>
        <p:nvSpPr>
          <p:cNvPr id="631" name="Google Shape;631;p38"/>
          <p:cNvSpPr txBox="1"/>
          <p:nvPr/>
        </p:nvSpPr>
        <p:spPr>
          <a:xfrm>
            <a:off x="2399005" y="4061484"/>
            <a:ext cx="1213760" cy="194696"/>
          </a:xfrm>
          <a:prstGeom prst="rect">
            <a:avLst/>
          </a:prstGeom>
          <a:noFill/>
          <a:ln>
            <a:noFill/>
          </a:ln>
        </p:spPr>
        <p:txBody>
          <a:bodyPr spcFirstLastPara="1" wrap="square" lIns="0" tIns="0" rIns="0" bIns="0" anchor="b" anchorCtr="0">
            <a:noAutofit/>
          </a:bodyPr>
          <a:lstStyle/>
          <a:p>
            <a:pPr algn="ctr"/>
            <a:r>
              <a:rPr lang="en" sz="1200">
                <a:solidFill>
                  <a:schemeClr val="dk2"/>
                </a:solidFill>
                <a:latin typeface="Roboto Condensed"/>
                <a:ea typeface="Roboto Condensed"/>
                <a:cs typeface="Roboto Condensed"/>
                <a:sym typeface="Roboto Condensed"/>
              </a:rPr>
              <a:t>Data Preprocessing</a:t>
            </a:r>
            <a:endParaRPr lang="en" sz="1200">
              <a:solidFill>
                <a:schemeClr val="dk2"/>
              </a:solidFill>
              <a:latin typeface="Roboto Condensed"/>
              <a:ea typeface="Roboto Condensed"/>
              <a:cs typeface="Roboto Condensed"/>
            </a:endParaRPr>
          </a:p>
        </p:txBody>
      </p:sp>
      <p:sp>
        <p:nvSpPr>
          <p:cNvPr id="633" name="Google Shape;633;p38"/>
          <p:cNvSpPr txBox="1"/>
          <p:nvPr/>
        </p:nvSpPr>
        <p:spPr>
          <a:xfrm>
            <a:off x="1445771" y="1511547"/>
            <a:ext cx="1243852" cy="188382"/>
          </a:xfrm>
          <a:prstGeom prst="rect">
            <a:avLst/>
          </a:prstGeom>
          <a:noFill/>
          <a:ln>
            <a:noFill/>
          </a:ln>
        </p:spPr>
        <p:txBody>
          <a:bodyPr spcFirstLastPara="1" wrap="square" lIns="0" tIns="0" rIns="0" bIns="0" anchor="t" anchorCtr="0">
            <a:noAutofit/>
          </a:bodyPr>
          <a:lstStyle/>
          <a:p>
            <a:pPr algn="ctr"/>
            <a:r>
              <a:rPr lang="en" sz="1200" dirty="0">
                <a:solidFill>
                  <a:schemeClr val="dk2"/>
                </a:solidFill>
                <a:latin typeface="Roboto Condensed"/>
                <a:ea typeface="Roboto Condensed"/>
                <a:cs typeface="Roboto Condensed"/>
                <a:sym typeface="Roboto Condensed"/>
              </a:rPr>
              <a:t>Dataset Description</a:t>
            </a:r>
            <a:endParaRPr lang="en" sz="1200" dirty="0">
              <a:solidFill>
                <a:schemeClr val="dk2"/>
              </a:solidFill>
              <a:latin typeface="Roboto Condensed"/>
              <a:ea typeface="Roboto Condensed"/>
              <a:cs typeface="Roboto Condensed"/>
            </a:endParaRPr>
          </a:p>
        </p:txBody>
      </p:sp>
      <p:sp>
        <p:nvSpPr>
          <p:cNvPr id="634" name="Google Shape;634;p38"/>
          <p:cNvSpPr txBox="1"/>
          <p:nvPr/>
        </p:nvSpPr>
        <p:spPr>
          <a:xfrm>
            <a:off x="3469528" y="1515701"/>
            <a:ext cx="1163171" cy="188382"/>
          </a:xfrm>
          <a:prstGeom prst="rect">
            <a:avLst/>
          </a:prstGeom>
          <a:noFill/>
          <a:ln>
            <a:noFill/>
          </a:ln>
        </p:spPr>
        <p:txBody>
          <a:bodyPr spcFirstLastPara="1" wrap="square" lIns="0" tIns="0" rIns="0" bIns="0" anchor="t" anchorCtr="0">
            <a:noAutofit/>
          </a:bodyPr>
          <a:lstStyle/>
          <a:p>
            <a:pPr algn="ctr"/>
            <a:r>
              <a:rPr lang="en" sz="1200">
                <a:solidFill>
                  <a:schemeClr val="dk2"/>
                </a:solidFill>
                <a:latin typeface="Roboto Condensed"/>
                <a:ea typeface="Roboto Condensed"/>
                <a:cs typeface="Roboto Condensed"/>
                <a:sym typeface="Roboto Condensed"/>
              </a:rPr>
              <a:t>Data Modelling</a:t>
            </a:r>
            <a:endParaRPr lang="en-US" sz="1200">
              <a:solidFill>
                <a:schemeClr val="dk2"/>
              </a:solidFill>
            </a:endParaRPr>
          </a:p>
          <a:p>
            <a:pPr algn="ctr"/>
            <a:endParaRPr lang="en" sz="1000">
              <a:solidFill>
                <a:schemeClr val="dk2"/>
              </a:solidFill>
              <a:latin typeface="Roboto Condensed"/>
              <a:ea typeface="Roboto Condensed"/>
              <a:cs typeface="Roboto Condensed"/>
            </a:endParaRPr>
          </a:p>
        </p:txBody>
      </p:sp>
      <p:grpSp>
        <p:nvGrpSpPr>
          <p:cNvPr id="2" name="Google Shape;1346;p47">
            <a:extLst>
              <a:ext uri="{FF2B5EF4-FFF2-40B4-BE49-F238E27FC236}">
                <a16:creationId xmlns:a16="http://schemas.microsoft.com/office/drawing/2014/main" id="{1535CEC7-8CC0-7A42-697C-D5B8B67115A9}"/>
              </a:ext>
            </a:extLst>
          </p:cNvPr>
          <p:cNvGrpSpPr/>
          <p:nvPr/>
        </p:nvGrpSpPr>
        <p:grpSpPr>
          <a:xfrm>
            <a:off x="268021" y="602431"/>
            <a:ext cx="330368" cy="346497"/>
            <a:chOff x="8841135" y="2681940"/>
            <a:chExt cx="720991" cy="720527"/>
          </a:xfrm>
        </p:grpSpPr>
        <p:sp>
          <p:nvSpPr>
            <p:cNvPr id="3" name="Google Shape;1347;p47">
              <a:extLst>
                <a:ext uri="{FF2B5EF4-FFF2-40B4-BE49-F238E27FC236}">
                  <a16:creationId xmlns:a16="http://schemas.microsoft.com/office/drawing/2014/main" id="{CB6DA313-45D9-7169-CDC9-38A0794390D2}"/>
                </a:ext>
              </a:extLst>
            </p:cNvPr>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 name="Google Shape;1348;p47">
              <a:extLst>
                <a:ext uri="{FF2B5EF4-FFF2-40B4-BE49-F238E27FC236}">
                  <a16:creationId xmlns:a16="http://schemas.microsoft.com/office/drawing/2014/main" id="{F01414C3-926E-57AB-4315-579FDFF0E6C7}"/>
                </a:ext>
              </a:extLst>
            </p:cNvPr>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 name="Google Shape;1349;p47">
              <a:extLst>
                <a:ext uri="{FF2B5EF4-FFF2-40B4-BE49-F238E27FC236}">
                  <a16:creationId xmlns:a16="http://schemas.microsoft.com/office/drawing/2014/main" id="{8980E0E9-736F-B08B-92B0-873DA13C6E97}"/>
                </a:ext>
              </a:extLst>
            </p:cNvPr>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3">
                <a:lumMod val="40000"/>
                <a:lumOff val="6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 name="Google Shape;1350;p47">
              <a:extLst>
                <a:ext uri="{FF2B5EF4-FFF2-40B4-BE49-F238E27FC236}">
                  <a16:creationId xmlns:a16="http://schemas.microsoft.com/office/drawing/2014/main" id="{56821191-6DA8-F245-E3C0-9407D9CF698F}"/>
                </a:ext>
              </a:extLst>
            </p:cNvPr>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351;p47">
              <a:extLst>
                <a:ext uri="{FF2B5EF4-FFF2-40B4-BE49-F238E27FC236}">
                  <a16:creationId xmlns:a16="http://schemas.microsoft.com/office/drawing/2014/main" id="{9E6D40D4-C2C4-1108-1603-D465075EE86B}"/>
                </a:ext>
              </a:extLst>
            </p:cNvPr>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352;p47">
              <a:extLst>
                <a:ext uri="{FF2B5EF4-FFF2-40B4-BE49-F238E27FC236}">
                  <a16:creationId xmlns:a16="http://schemas.microsoft.com/office/drawing/2014/main" id="{642958D3-48F0-CD66-EDE2-332821BF4789}"/>
                </a:ext>
              </a:extLst>
            </p:cNvPr>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2" name="Google Shape;634;p38">
            <a:extLst>
              <a:ext uri="{FF2B5EF4-FFF2-40B4-BE49-F238E27FC236}">
                <a16:creationId xmlns:a16="http://schemas.microsoft.com/office/drawing/2014/main" id="{8037DCFC-162B-B9E7-DBD8-6EF26FE9E2EF}"/>
              </a:ext>
            </a:extLst>
          </p:cNvPr>
          <p:cNvSpPr txBox="1"/>
          <p:nvPr/>
        </p:nvSpPr>
        <p:spPr>
          <a:xfrm>
            <a:off x="5135052" y="1515701"/>
            <a:ext cx="1888273" cy="184228"/>
          </a:xfrm>
          <a:prstGeom prst="rect">
            <a:avLst/>
          </a:prstGeom>
          <a:noFill/>
          <a:ln>
            <a:noFill/>
          </a:ln>
        </p:spPr>
        <p:txBody>
          <a:bodyPr spcFirstLastPara="1" wrap="square" lIns="0" tIns="0" rIns="0" bIns="0" anchor="t" anchorCtr="0">
            <a:noAutofit/>
          </a:bodyPr>
          <a:lstStyle/>
          <a:p>
            <a:pPr algn="ctr"/>
            <a:r>
              <a:rPr lang="en" sz="1200">
                <a:solidFill>
                  <a:schemeClr val="dk2"/>
                </a:solidFill>
                <a:latin typeface="Roboto Condensed"/>
                <a:ea typeface="Roboto Condensed"/>
                <a:cs typeface="Roboto Condensed"/>
              </a:rPr>
              <a:t>Methodological Contribution</a:t>
            </a:r>
          </a:p>
          <a:p>
            <a:pPr algn="ctr"/>
            <a:endParaRPr lang="en" sz="1000">
              <a:solidFill>
                <a:schemeClr val="dk2"/>
              </a:solidFill>
              <a:latin typeface="Roboto Condensed"/>
              <a:ea typeface="Roboto Condensed"/>
              <a:cs typeface="Roboto Condensed"/>
            </a:endParaRPr>
          </a:p>
        </p:txBody>
      </p:sp>
      <p:sp>
        <p:nvSpPr>
          <p:cNvPr id="16" name="Google Shape;634;p38">
            <a:extLst>
              <a:ext uri="{FF2B5EF4-FFF2-40B4-BE49-F238E27FC236}">
                <a16:creationId xmlns:a16="http://schemas.microsoft.com/office/drawing/2014/main" id="{86585316-035C-549F-04A4-FE7D1B2DDBD7}"/>
              </a:ext>
            </a:extLst>
          </p:cNvPr>
          <p:cNvSpPr txBox="1"/>
          <p:nvPr/>
        </p:nvSpPr>
        <p:spPr>
          <a:xfrm>
            <a:off x="4257279" y="4056487"/>
            <a:ext cx="1714784" cy="199693"/>
          </a:xfrm>
          <a:prstGeom prst="rect">
            <a:avLst/>
          </a:prstGeom>
          <a:noFill/>
          <a:ln>
            <a:noFill/>
          </a:ln>
        </p:spPr>
        <p:txBody>
          <a:bodyPr spcFirstLastPara="1" wrap="square" lIns="0" tIns="0" rIns="0" bIns="0" anchor="t" anchorCtr="0">
            <a:noAutofit/>
          </a:bodyPr>
          <a:lstStyle/>
          <a:p>
            <a:pPr algn="ctr"/>
            <a:r>
              <a:rPr lang="en" sz="1200">
                <a:solidFill>
                  <a:schemeClr val="dk2"/>
                </a:solidFill>
                <a:latin typeface="Roboto Condensed"/>
                <a:ea typeface="Roboto Condensed"/>
                <a:cs typeface="Roboto Condensed"/>
              </a:rPr>
              <a:t>Stakeholder Management</a:t>
            </a:r>
          </a:p>
          <a:p>
            <a:pPr algn="ctr"/>
            <a:endParaRPr lang="en" sz="1000">
              <a:solidFill>
                <a:schemeClr val="dk2"/>
              </a:solidFill>
              <a:latin typeface="Roboto Condensed"/>
              <a:ea typeface="Roboto Condensed"/>
              <a:cs typeface="Roboto Condensed"/>
            </a:endParaRPr>
          </a:p>
        </p:txBody>
      </p:sp>
      <p:grpSp>
        <p:nvGrpSpPr>
          <p:cNvPr id="25" name="Google Shape;626;p38">
            <a:extLst>
              <a:ext uri="{FF2B5EF4-FFF2-40B4-BE49-F238E27FC236}">
                <a16:creationId xmlns:a16="http://schemas.microsoft.com/office/drawing/2014/main" id="{FFA095B6-AEC7-08AF-356B-D0A9BB437FAA}"/>
              </a:ext>
            </a:extLst>
          </p:cNvPr>
          <p:cNvGrpSpPr/>
          <p:nvPr/>
        </p:nvGrpSpPr>
        <p:grpSpPr>
          <a:xfrm>
            <a:off x="861991" y="3645627"/>
            <a:ext cx="334744" cy="334744"/>
            <a:chOff x="2893992" y="3645628"/>
            <a:chExt cx="334744" cy="334744"/>
          </a:xfrm>
        </p:grpSpPr>
        <p:sp>
          <p:nvSpPr>
            <p:cNvPr id="26" name="Google Shape;627;p38">
              <a:extLst>
                <a:ext uri="{FF2B5EF4-FFF2-40B4-BE49-F238E27FC236}">
                  <a16:creationId xmlns:a16="http://schemas.microsoft.com/office/drawing/2014/main" id="{EB3C9237-1251-1F56-2F10-94D89ABB36C1}"/>
                </a:ext>
              </a:extLst>
            </p:cNvPr>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27" name="Google Shape;628;p38">
              <a:extLst>
                <a:ext uri="{FF2B5EF4-FFF2-40B4-BE49-F238E27FC236}">
                  <a16:creationId xmlns:a16="http://schemas.microsoft.com/office/drawing/2014/main" id="{4CC4B835-CF7C-8160-23E5-1E514B233398}"/>
                </a:ext>
              </a:extLst>
            </p:cNvPr>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Condensed"/>
                  <a:ea typeface="Roboto Condensed"/>
                  <a:cs typeface="Roboto Condensed"/>
                </a:rPr>
                <a:t>2</a:t>
              </a:r>
            </a:p>
          </p:txBody>
        </p:sp>
      </p:grpSp>
      <p:sp>
        <p:nvSpPr>
          <p:cNvPr id="32" name="Google Shape;629;p38">
            <a:extLst>
              <a:ext uri="{FF2B5EF4-FFF2-40B4-BE49-F238E27FC236}">
                <a16:creationId xmlns:a16="http://schemas.microsoft.com/office/drawing/2014/main" id="{3640ACFB-C7A8-93DD-08EC-8A0E280C0B90}"/>
              </a:ext>
            </a:extLst>
          </p:cNvPr>
          <p:cNvSpPr txBox="1"/>
          <p:nvPr/>
        </p:nvSpPr>
        <p:spPr>
          <a:xfrm>
            <a:off x="-82874" y="2604215"/>
            <a:ext cx="1308859" cy="188382"/>
          </a:xfrm>
          <a:prstGeom prst="rect">
            <a:avLst/>
          </a:prstGeom>
          <a:noFill/>
          <a:ln>
            <a:noFill/>
          </a:ln>
        </p:spPr>
        <p:txBody>
          <a:bodyPr spcFirstLastPara="1" wrap="square" lIns="0" tIns="0" rIns="0" bIns="0" anchor="b" anchorCtr="0">
            <a:noAutofit/>
          </a:bodyPr>
          <a:lstStyle/>
          <a:p>
            <a:pPr algn="ctr"/>
            <a:r>
              <a:rPr lang="en" sz="1200" dirty="0">
                <a:solidFill>
                  <a:schemeClr val="dk2"/>
                </a:solidFill>
                <a:latin typeface="Roboto Condensed"/>
                <a:ea typeface="Roboto Condensed"/>
                <a:cs typeface="Roboto Condensed"/>
              </a:rPr>
              <a:t>Problem Statement</a:t>
            </a:r>
          </a:p>
        </p:txBody>
      </p:sp>
      <p:sp>
        <p:nvSpPr>
          <p:cNvPr id="34" name="Google Shape;634;p38">
            <a:extLst>
              <a:ext uri="{FF2B5EF4-FFF2-40B4-BE49-F238E27FC236}">
                <a16:creationId xmlns:a16="http://schemas.microsoft.com/office/drawing/2014/main" id="{B40E0A87-0B2A-95CA-EEC3-8573120A7937}"/>
              </a:ext>
            </a:extLst>
          </p:cNvPr>
          <p:cNvSpPr txBox="1"/>
          <p:nvPr/>
        </p:nvSpPr>
        <p:spPr>
          <a:xfrm>
            <a:off x="8247430" y="2932183"/>
            <a:ext cx="927298" cy="194983"/>
          </a:xfrm>
          <a:prstGeom prst="rect">
            <a:avLst/>
          </a:prstGeom>
          <a:noFill/>
          <a:ln>
            <a:noFill/>
          </a:ln>
        </p:spPr>
        <p:txBody>
          <a:bodyPr spcFirstLastPara="1" wrap="square" lIns="0" tIns="0" rIns="0" bIns="0" anchor="t" anchorCtr="0">
            <a:noAutofit/>
          </a:bodyPr>
          <a:lstStyle/>
          <a:p>
            <a:pPr algn="ctr"/>
            <a:r>
              <a:rPr lang="en" sz="1200">
                <a:solidFill>
                  <a:schemeClr val="dk2"/>
                </a:solidFill>
                <a:latin typeface="Roboto Condensed"/>
                <a:ea typeface="Roboto Condensed"/>
                <a:cs typeface="Roboto Condensed"/>
              </a:rPr>
              <a:t>Future Scope</a:t>
            </a:r>
          </a:p>
        </p:txBody>
      </p:sp>
      <p:grpSp>
        <p:nvGrpSpPr>
          <p:cNvPr id="9" name="Google Shape;617;p38">
            <a:extLst>
              <a:ext uri="{FF2B5EF4-FFF2-40B4-BE49-F238E27FC236}">
                <a16:creationId xmlns:a16="http://schemas.microsoft.com/office/drawing/2014/main" id="{D6611339-F8CF-1FA9-5C4C-B45F0F6295A0}"/>
              </a:ext>
            </a:extLst>
          </p:cNvPr>
          <p:cNvGrpSpPr/>
          <p:nvPr/>
        </p:nvGrpSpPr>
        <p:grpSpPr>
          <a:xfrm>
            <a:off x="7938044" y="1772729"/>
            <a:ext cx="334744" cy="334744"/>
            <a:chOff x="5911817" y="1772729"/>
            <a:chExt cx="334744" cy="334744"/>
          </a:xfrm>
        </p:grpSpPr>
        <p:sp>
          <p:nvSpPr>
            <p:cNvPr id="10" name="Google Shape;618;p38">
              <a:extLst>
                <a:ext uri="{FF2B5EF4-FFF2-40B4-BE49-F238E27FC236}">
                  <a16:creationId xmlns:a16="http://schemas.microsoft.com/office/drawing/2014/main" id="{9DFAD8DD-7D10-6907-D102-28C28E9EC98F}"/>
                </a:ext>
              </a:extLst>
            </p:cNvPr>
            <p:cNvSpPr/>
            <p:nvPr/>
          </p:nvSpPr>
          <p:spPr>
            <a:xfrm rot="8100000">
              <a:off x="5911817" y="1772729"/>
              <a:ext cx="334744" cy="334744"/>
            </a:xfrm>
            <a:prstGeom prst="teardrop">
              <a:avLst>
                <a:gd name="adj" fmla="val 100000"/>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11" name="Google Shape;619;p38">
              <a:extLst>
                <a:ext uri="{FF2B5EF4-FFF2-40B4-BE49-F238E27FC236}">
                  <a16:creationId xmlns:a16="http://schemas.microsoft.com/office/drawing/2014/main" id="{0257CAAF-15A4-4FE7-511F-BDE9D9D338CA}"/>
                </a:ext>
              </a:extLst>
            </p:cNvPr>
            <p:cNvSpPr/>
            <p:nvPr/>
          </p:nvSpPr>
          <p:spPr>
            <a:xfrm>
              <a:off x="6012139" y="1866499"/>
              <a:ext cx="134100" cy="134100"/>
            </a:xfrm>
            <a:prstGeom prst="ellipse">
              <a:avLst/>
            </a:prstGeom>
            <a:solidFill>
              <a:schemeClr val="bg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Condensed"/>
                  <a:ea typeface="Roboto Condensed"/>
                  <a:cs typeface="Roboto Condensed"/>
                </a:rPr>
                <a:t>9</a:t>
              </a:r>
            </a:p>
          </p:txBody>
        </p:sp>
      </p:grpSp>
      <p:grpSp>
        <p:nvGrpSpPr>
          <p:cNvPr id="17" name="Google Shape;614;p38">
            <a:extLst>
              <a:ext uri="{FF2B5EF4-FFF2-40B4-BE49-F238E27FC236}">
                <a16:creationId xmlns:a16="http://schemas.microsoft.com/office/drawing/2014/main" id="{87C87BC9-B1A9-F31B-C6B8-31D2FCCBA267}"/>
              </a:ext>
            </a:extLst>
          </p:cNvPr>
          <p:cNvGrpSpPr/>
          <p:nvPr/>
        </p:nvGrpSpPr>
        <p:grpSpPr>
          <a:xfrm>
            <a:off x="100649" y="2838413"/>
            <a:ext cx="334744" cy="334744"/>
            <a:chOff x="3883742" y="1772729"/>
            <a:chExt cx="334744" cy="334744"/>
          </a:xfrm>
        </p:grpSpPr>
        <p:sp>
          <p:nvSpPr>
            <p:cNvPr id="18" name="Google Shape;615;p38">
              <a:extLst>
                <a:ext uri="{FF2B5EF4-FFF2-40B4-BE49-F238E27FC236}">
                  <a16:creationId xmlns:a16="http://schemas.microsoft.com/office/drawing/2014/main" id="{A091EB65-9135-9D32-E79E-1D0748E29F12}"/>
                </a:ext>
              </a:extLst>
            </p:cNvPr>
            <p:cNvSpPr/>
            <p:nvPr/>
          </p:nvSpPr>
          <p:spPr>
            <a:xfrm rot="8100000">
              <a:off x="3883742" y="1772729"/>
              <a:ext cx="334744" cy="334744"/>
            </a:xfrm>
            <a:prstGeom prst="teardrop">
              <a:avLst>
                <a:gd name="adj" fmla="val 10000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19" name="Google Shape;616;p38">
              <a:extLst>
                <a:ext uri="{FF2B5EF4-FFF2-40B4-BE49-F238E27FC236}">
                  <a16:creationId xmlns:a16="http://schemas.microsoft.com/office/drawing/2014/main" id="{D74893B9-8C06-E96F-47D7-DDEAA3B5B0CF}"/>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Condensed"/>
                  <a:ea typeface="Roboto Condensed"/>
                  <a:cs typeface="Roboto Condensed"/>
                </a:rPr>
                <a:t>1</a:t>
              </a:r>
            </a:p>
          </p:txBody>
        </p:sp>
      </p:grpSp>
      <p:grpSp>
        <p:nvGrpSpPr>
          <p:cNvPr id="20" name="Google Shape;620;p38">
            <a:extLst>
              <a:ext uri="{FF2B5EF4-FFF2-40B4-BE49-F238E27FC236}">
                <a16:creationId xmlns:a16="http://schemas.microsoft.com/office/drawing/2014/main" id="{866EE41B-6DF1-39B4-2702-6DF6EE125799}"/>
              </a:ext>
            </a:extLst>
          </p:cNvPr>
          <p:cNvGrpSpPr/>
          <p:nvPr/>
        </p:nvGrpSpPr>
        <p:grpSpPr>
          <a:xfrm>
            <a:off x="8770656" y="2570946"/>
            <a:ext cx="334744" cy="334744"/>
            <a:chOff x="6950142" y="3645628"/>
            <a:chExt cx="334744" cy="334744"/>
          </a:xfrm>
        </p:grpSpPr>
        <p:sp>
          <p:nvSpPr>
            <p:cNvPr id="21" name="Google Shape;621;p38">
              <a:extLst>
                <a:ext uri="{FF2B5EF4-FFF2-40B4-BE49-F238E27FC236}">
                  <a16:creationId xmlns:a16="http://schemas.microsoft.com/office/drawing/2014/main" id="{67F8BFD6-5C2D-6BF5-3333-D74C211DB926}"/>
                </a:ext>
              </a:extLst>
            </p:cNvPr>
            <p:cNvSpPr/>
            <p:nvPr/>
          </p:nvSpPr>
          <p:spPr>
            <a:xfrm rot="-2700000">
              <a:off x="6950142" y="3645628"/>
              <a:ext cx="334744" cy="334744"/>
            </a:xfrm>
            <a:prstGeom prst="teardrop">
              <a:avLst>
                <a:gd name="adj" fmla="val 100000"/>
              </a:avLst>
            </a:pr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22" name="Google Shape;622;p38">
              <a:extLst>
                <a:ext uri="{FF2B5EF4-FFF2-40B4-BE49-F238E27FC236}">
                  <a16:creationId xmlns:a16="http://schemas.microsoft.com/office/drawing/2014/main" id="{AC431A65-9EAA-6D07-C4FE-D91E93608CDE}"/>
                </a:ext>
              </a:extLst>
            </p:cNvPr>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Condensed"/>
                  <a:ea typeface="Roboto Condensed"/>
                  <a:cs typeface="Roboto Condensed"/>
                </a:rPr>
                <a:t>10</a:t>
              </a:r>
            </a:p>
          </p:txBody>
        </p:sp>
      </p:grpSp>
      <p:sp>
        <p:nvSpPr>
          <p:cNvPr id="23" name="Google Shape;634;p38">
            <a:extLst>
              <a:ext uri="{FF2B5EF4-FFF2-40B4-BE49-F238E27FC236}">
                <a16:creationId xmlns:a16="http://schemas.microsoft.com/office/drawing/2014/main" id="{98C4A110-8245-7196-E56D-BE1A97878F9C}"/>
              </a:ext>
            </a:extLst>
          </p:cNvPr>
          <p:cNvSpPr txBox="1"/>
          <p:nvPr/>
        </p:nvSpPr>
        <p:spPr>
          <a:xfrm>
            <a:off x="6315889" y="4046337"/>
            <a:ext cx="2026227" cy="209843"/>
          </a:xfrm>
          <a:prstGeom prst="rect">
            <a:avLst/>
          </a:prstGeom>
          <a:noFill/>
          <a:ln>
            <a:noFill/>
          </a:ln>
        </p:spPr>
        <p:txBody>
          <a:bodyPr spcFirstLastPara="1" wrap="square" lIns="0" tIns="0" rIns="0" bIns="0" anchor="t" anchorCtr="0">
            <a:noAutofit/>
          </a:bodyPr>
          <a:lstStyle/>
          <a:p>
            <a:pPr algn="ctr"/>
            <a:r>
              <a:rPr lang="en" sz="1200">
                <a:solidFill>
                  <a:schemeClr val="dk2"/>
                </a:solidFill>
                <a:latin typeface="Roboto Condensed"/>
                <a:ea typeface="Roboto Condensed"/>
                <a:cs typeface="Roboto Condensed"/>
              </a:rPr>
              <a:t>Conclusion &amp; Recommendation</a:t>
            </a:r>
          </a:p>
          <a:p>
            <a:pPr algn="ctr"/>
            <a:endParaRPr lang="en" sz="1000">
              <a:solidFill>
                <a:schemeClr val="dk2"/>
              </a:solidFill>
              <a:latin typeface="Roboto Condensed"/>
              <a:ea typeface="Roboto Condensed"/>
              <a:cs typeface="Roboto Condensed"/>
            </a:endParaRPr>
          </a:p>
        </p:txBody>
      </p:sp>
      <p:sp>
        <p:nvSpPr>
          <p:cNvPr id="24" name="Google Shape;634;p38">
            <a:extLst>
              <a:ext uri="{FF2B5EF4-FFF2-40B4-BE49-F238E27FC236}">
                <a16:creationId xmlns:a16="http://schemas.microsoft.com/office/drawing/2014/main" id="{921FA8AD-1C84-23FC-44C9-7BE6A92B5728}"/>
              </a:ext>
            </a:extLst>
          </p:cNvPr>
          <p:cNvSpPr txBox="1"/>
          <p:nvPr/>
        </p:nvSpPr>
        <p:spPr>
          <a:xfrm>
            <a:off x="7168944" y="1513443"/>
            <a:ext cx="1888273" cy="184228"/>
          </a:xfrm>
          <a:prstGeom prst="rect">
            <a:avLst/>
          </a:prstGeom>
          <a:noFill/>
          <a:ln>
            <a:noFill/>
          </a:ln>
        </p:spPr>
        <p:txBody>
          <a:bodyPr spcFirstLastPara="1" wrap="square" lIns="0" tIns="0" rIns="0" bIns="0" anchor="t" anchorCtr="0">
            <a:noAutofit/>
          </a:bodyPr>
          <a:lstStyle/>
          <a:p>
            <a:pPr algn="ctr"/>
            <a:r>
              <a:rPr lang="en" sz="1200">
                <a:solidFill>
                  <a:schemeClr val="dk2"/>
                </a:solidFill>
                <a:latin typeface="Roboto Condensed"/>
                <a:ea typeface="Roboto Condensed"/>
                <a:cs typeface="Roboto Condensed"/>
              </a:rPr>
              <a:t>Limitations</a:t>
            </a:r>
          </a:p>
          <a:p>
            <a:pPr algn="ctr"/>
            <a:endParaRPr lang="en" sz="1000">
              <a:solidFill>
                <a:schemeClr val="dk2"/>
              </a:solidFill>
              <a:latin typeface="Roboto Condensed"/>
              <a:ea typeface="Roboto Condensed"/>
              <a:cs typeface="Roboto Condensed"/>
            </a:endParaRPr>
          </a:p>
        </p:txBody>
      </p:sp>
    </p:spTree>
    <p:extLst>
      <p:ext uri="{BB962C8B-B14F-4D97-AF65-F5344CB8AC3E}">
        <p14:creationId xmlns:p14="http://schemas.microsoft.com/office/powerpoint/2010/main" val="2529688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BA8AD-5D3C-646D-FC4A-D23932B92574}"/>
              </a:ext>
            </a:extLst>
          </p:cNvPr>
          <p:cNvSpPr>
            <a:spLocks noGrp="1"/>
          </p:cNvSpPr>
          <p:nvPr>
            <p:ph type="title"/>
          </p:nvPr>
        </p:nvSpPr>
        <p:spPr>
          <a:xfrm>
            <a:off x="790053" y="392575"/>
            <a:ext cx="5654992" cy="766200"/>
          </a:xfrm>
        </p:spPr>
        <p:txBody>
          <a:bodyPr/>
          <a:lstStyle/>
          <a:p>
            <a:r>
              <a:rPr lang="en" sz="2500" dirty="0"/>
              <a:t>Non-Technical Stakeholders Management</a:t>
            </a:r>
            <a:endParaRPr lang="en-US" sz="2500" dirty="0"/>
          </a:p>
        </p:txBody>
      </p:sp>
      <p:sp>
        <p:nvSpPr>
          <p:cNvPr id="3" name="Slide Number Placeholder 2">
            <a:extLst>
              <a:ext uri="{FF2B5EF4-FFF2-40B4-BE49-F238E27FC236}">
                <a16:creationId xmlns:a16="http://schemas.microsoft.com/office/drawing/2014/main" id="{0DC602D6-6B73-54DB-2A8A-C67FCB7A4F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6" name="TextBox 5">
            <a:extLst>
              <a:ext uri="{FF2B5EF4-FFF2-40B4-BE49-F238E27FC236}">
                <a16:creationId xmlns:a16="http://schemas.microsoft.com/office/drawing/2014/main" id="{95A22743-274C-EE8E-DFBB-884B86DB16A0}"/>
              </a:ext>
            </a:extLst>
          </p:cNvPr>
          <p:cNvSpPr txBox="1"/>
          <p:nvPr/>
        </p:nvSpPr>
        <p:spPr>
          <a:xfrm>
            <a:off x="447032" y="3297631"/>
            <a:ext cx="2157855" cy="307777"/>
          </a:xfrm>
          <a:prstGeom prst="rect">
            <a:avLst/>
          </a:prstGeom>
          <a:noFill/>
        </p:spPr>
        <p:txBody>
          <a:bodyPr wrap="square">
            <a:spAutoFit/>
          </a:bodyPr>
          <a:lstStyle/>
          <a:p>
            <a:pPr algn="ctr"/>
            <a:r>
              <a:rPr lang="en" b="1" dirty="0">
                <a:solidFill>
                  <a:schemeClr val="dk1"/>
                </a:solidFill>
                <a:latin typeface="Roboto Condensed" panose="02000000000000000000" pitchFamily="2" charset="0"/>
                <a:ea typeface="Roboto Condensed" panose="02000000000000000000" pitchFamily="2" charset="0"/>
                <a:cs typeface="Roboto Condensed"/>
                <a:sym typeface="Roboto Condensed"/>
              </a:rPr>
              <a:t>Researchers in Healthcare </a:t>
            </a:r>
            <a:endParaRPr lang="en" b="1" dirty="0">
              <a:solidFill>
                <a:schemeClr val="dk1"/>
              </a:solidFill>
              <a:latin typeface="Roboto Condensed" panose="02000000000000000000" pitchFamily="2" charset="0"/>
              <a:ea typeface="Roboto Condensed" panose="02000000000000000000" pitchFamily="2" charset="0"/>
              <a:cs typeface="Roboto Condensed"/>
            </a:endParaRPr>
          </a:p>
        </p:txBody>
      </p:sp>
      <p:sp>
        <p:nvSpPr>
          <p:cNvPr id="10" name="TextBox 9">
            <a:extLst>
              <a:ext uri="{FF2B5EF4-FFF2-40B4-BE49-F238E27FC236}">
                <a16:creationId xmlns:a16="http://schemas.microsoft.com/office/drawing/2014/main" id="{D69069AC-A443-9644-D2A6-454972ABB68B}"/>
              </a:ext>
            </a:extLst>
          </p:cNvPr>
          <p:cNvSpPr txBox="1"/>
          <p:nvPr/>
        </p:nvSpPr>
        <p:spPr>
          <a:xfrm>
            <a:off x="6339689" y="3292247"/>
            <a:ext cx="2556620" cy="307777"/>
          </a:xfrm>
          <a:prstGeom prst="rect">
            <a:avLst/>
          </a:prstGeom>
          <a:noFill/>
        </p:spPr>
        <p:txBody>
          <a:bodyPr wrap="square">
            <a:spAutoFit/>
          </a:bodyPr>
          <a:lstStyle/>
          <a:p>
            <a:pPr algn="ctr"/>
            <a:r>
              <a:rPr lang="en" b="1" dirty="0">
                <a:solidFill>
                  <a:schemeClr val="dk1"/>
                </a:solidFill>
                <a:latin typeface="Roboto Condensed" panose="02000000000000000000" pitchFamily="2" charset="0"/>
                <a:ea typeface="Roboto Condensed" panose="02000000000000000000" pitchFamily="2" charset="0"/>
                <a:cs typeface="Roboto Condensed"/>
                <a:sym typeface="Roboto Condensed"/>
              </a:rPr>
              <a:t>Health Insurance Companies</a:t>
            </a:r>
            <a:endParaRPr lang="en" b="1" dirty="0">
              <a:solidFill>
                <a:schemeClr val="dk1"/>
              </a:solidFill>
              <a:latin typeface="Roboto Condensed" panose="02000000000000000000" pitchFamily="2" charset="0"/>
              <a:ea typeface="Roboto Condensed" panose="02000000000000000000" pitchFamily="2" charset="0"/>
              <a:cs typeface="Roboto Condensed"/>
            </a:endParaRPr>
          </a:p>
        </p:txBody>
      </p:sp>
      <p:grpSp>
        <p:nvGrpSpPr>
          <p:cNvPr id="12" name="Google Shape;1052;p46">
            <a:extLst>
              <a:ext uri="{FF2B5EF4-FFF2-40B4-BE49-F238E27FC236}">
                <a16:creationId xmlns:a16="http://schemas.microsoft.com/office/drawing/2014/main" id="{F46EE952-1AC3-93BA-E7E7-F0E64AA2730C}"/>
              </a:ext>
            </a:extLst>
          </p:cNvPr>
          <p:cNvGrpSpPr/>
          <p:nvPr/>
        </p:nvGrpSpPr>
        <p:grpSpPr>
          <a:xfrm>
            <a:off x="255494" y="598550"/>
            <a:ext cx="363071" cy="354250"/>
            <a:chOff x="3292425" y="3664250"/>
            <a:chExt cx="397025" cy="391525"/>
          </a:xfrm>
        </p:grpSpPr>
        <p:sp>
          <p:nvSpPr>
            <p:cNvPr id="13" name="Google Shape;1053;p46">
              <a:extLst>
                <a:ext uri="{FF2B5EF4-FFF2-40B4-BE49-F238E27FC236}">
                  <a16:creationId xmlns:a16="http://schemas.microsoft.com/office/drawing/2014/main" id="{B630F8FB-C9DB-A323-D269-4E6C747332A2}"/>
                </a:ext>
              </a:extLst>
            </p:cNvPr>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54;p46">
              <a:extLst>
                <a:ext uri="{FF2B5EF4-FFF2-40B4-BE49-F238E27FC236}">
                  <a16:creationId xmlns:a16="http://schemas.microsoft.com/office/drawing/2014/main" id="{D349FABC-68B7-95EB-065F-53865D5B5B93}"/>
                </a:ext>
              </a:extLst>
            </p:cNvPr>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5;p46">
              <a:extLst>
                <a:ext uri="{FF2B5EF4-FFF2-40B4-BE49-F238E27FC236}">
                  <a16:creationId xmlns:a16="http://schemas.microsoft.com/office/drawing/2014/main" id="{3AD3EE9D-2F95-373A-2209-82D3B40200D0}"/>
                </a:ext>
              </a:extLst>
            </p:cNvPr>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8" descr="A picture containing shape&#10;&#10;Description automatically generated">
            <a:extLst>
              <a:ext uri="{FF2B5EF4-FFF2-40B4-BE49-F238E27FC236}">
                <a16:creationId xmlns:a16="http://schemas.microsoft.com/office/drawing/2014/main" id="{61C473CC-9AB4-DA6F-F08E-F76991084B16}"/>
              </a:ext>
            </a:extLst>
          </p:cNvPr>
          <p:cNvPicPr>
            <a:picLocks noChangeAspect="1"/>
          </p:cNvPicPr>
          <p:nvPr/>
        </p:nvPicPr>
        <p:blipFill>
          <a:blip r:embed="rId3"/>
          <a:stretch>
            <a:fillRect/>
          </a:stretch>
        </p:blipFill>
        <p:spPr>
          <a:xfrm>
            <a:off x="830836" y="1687214"/>
            <a:ext cx="1309224" cy="1309224"/>
          </a:xfrm>
          <a:prstGeom prst="rect">
            <a:avLst/>
          </a:prstGeom>
        </p:spPr>
      </p:pic>
      <p:cxnSp>
        <p:nvCxnSpPr>
          <p:cNvPr id="17" name="Straight Connector 16">
            <a:extLst>
              <a:ext uri="{FF2B5EF4-FFF2-40B4-BE49-F238E27FC236}">
                <a16:creationId xmlns:a16="http://schemas.microsoft.com/office/drawing/2014/main" id="{89C317E9-9249-D1D3-6D93-5E4ABE4DB618}"/>
              </a:ext>
            </a:extLst>
          </p:cNvPr>
          <p:cNvCxnSpPr/>
          <p:nvPr/>
        </p:nvCxnSpPr>
        <p:spPr>
          <a:xfrm>
            <a:off x="3282844" y="1387043"/>
            <a:ext cx="0" cy="3342635"/>
          </a:xfrm>
          <a:prstGeom prst="line">
            <a:avLst/>
          </a:prstGeom>
        </p:spPr>
        <p:style>
          <a:lnRef idx="2">
            <a:schemeClr val="accent4"/>
          </a:lnRef>
          <a:fillRef idx="0">
            <a:schemeClr val="accent4"/>
          </a:fillRef>
          <a:effectRef idx="1">
            <a:schemeClr val="accent4"/>
          </a:effectRef>
          <a:fontRef idx="minor">
            <a:schemeClr val="tx1"/>
          </a:fontRef>
        </p:style>
      </p:cxnSp>
      <p:cxnSp>
        <p:nvCxnSpPr>
          <p:cNvPr id="18" name="Straight Connector 17">
            <a:extLst>
              <a:ext uri="{FF2B5EF4-FFF2-40B4-BE49-F238E27FC236}">
                <a16:creationId xmlns:a16="http://schemas.microsoft.com/office/drawing/2014/main" id="{2BD56621-BCA6-F0E7-174C-B8FD63E39453}"/>
              </a:ext>
            </a:extLst>
          </p:cNvPr>
          <p:cNvCxnSpPr/>
          <p:nvPr/>
        </p:nvCxnSpPr>
        <p:spPr>
          <a:xfrm>
            <a:off x="6095201" y="1387043"/>
            <a:ext cx="0" cy="3342635"/>
          </a:xfrm>
          <a:prstGeom prst="line">
            <a:avLst/>
          </a:prstGeom>
        </p:spPr>
        <p:style>
          <a:lnRef idx="2">
            <a:schemeClr val="accent4"/>
          </a:lnRef>
          <a:fillRef idx="0">
            <a:schemeClr val="accent4"/>
          </a:fillRef>
          <a:effectRef idx="1">
            <a:schemeClr val="accent4"/>
          </a:effectRef>
          <a:fontRef idx="minor">
            <a:schemeClr val="tx1"/>
          </a:fontRef>
        </p:style>
      </p:cxnSp>
      <p:sp>
        <p:nvSpPr>
          <p:cNvPr id="20" name="TextBox 19">
            <a:extLst>
              <a:ext uri="{FF2B5EF4-FFF2-40B4-BE49-F238E27FC236}">
                <a16:creationId xmlns:a16="http://schemas.microsoft.com/office/drawing/2014/main" id="{50735A06-89B7-740C-272C-63EEAFF2DE0E}"/>
              </a:ext>
            </a:extLst>
          </p:cNvPr>
          <p:cNvSpPr txBox="1"/>
          <p:nvPr/>
        </p:nvSpPr>
        <p:spPr>
          <a:xfrm>
            <a:off x="3626863" y="3292247"/>
            <a:ext cx="2305211" cy="307777"/>
          </a:xfrm>
          <a:prstGeom prst="rect">
            <a:avLst/>
          </a:prstGeom>
          <a:noFill/>
        </p:spPr>
        <p:txBody>
          <a:bodyPr wrap="square">
            <a:spAutoFit/>
          </a:bodyPr>
          <a:lstStyle/>
          <a:p>
            <a:pPr algn="ctr"/>
            <a:r>
              <a:rPr lang="en" b="1" dirty="0">
                <a:solidFill>
                  <a:schemeClr val="dk1"/>
                </a:solidFill>
                <a:latin typeface="Roboto Condensed" panose="02000000000000000000" pitchFamily="2" charset="0"/>
                <a:ea typeface="Roboto Condensed" panose="02000000000000000000" pitchFamily="2" charset="0"/>
                <a:cs typeface="Roboto Condensed"/>
                <a:sym typeface="Roboto Condensed"/>
              </a:rPr>
              <a:t>Pharmaceutical </a:t>
            </a:r>
            <a:r>
              <a:rPr lang="en" b="1" dirty="0">
                <a:solidFill>
                  <a:schemeClr val="dk1"/>
                </a:solidFill>
                <a:latin typeface="Roboto Condensed" panose="02000000000000000000" pitchFamily="2" charset="0"/>
                <a:ea typeface="Roboto Condensed" panose="02000000000000000000" pitchFamily="2" charset="0"/>
                <a:cs typeface="Roboto Condensed"/>
              </a:rPr>
              <a:t>Companies</a:t>
            </a:r>
          </a:p>
        </p:txBody>
      </p:sp>
      <p:pic>
        <p:nvPicPr>
          <p:cNvPr id="21" name="Picture 5" descr="A picture containing background pattern&#10;&#10;Description automatically generated">
            <a:extLst>
              <a:ext uri="{FF2B5EF4-FFF2-40B4-BE49-F238E27FC236}">
                <a16:creationId xmlns:a16="http://schemas.microsoft.com/office/drawing/2014/main" id="{F7D094CB-859C-B1DF-5612-0F496D387FD4}"/>
              </a:ext>
            </a:extLst>
          </p:cNvPr>
          <p:cNvPicPr>
            <a:picLocks noChangeAspect="1"/>
          </p:cNvPicPr>
          <p:nvPr/>
        </p:nvPicPr>
        <p:blipFill>
          <a:blip r:embed="rId4"/>
          <a:stretch>
            <a:fillRect/>
          </a:stretch>
        </p:blipFill>
        <p:spPr>
          <a:xfrm>
            <a:off x="4053868" y="1687214"/>
            <a:ext cx="1309223" cy="1312622"/>
          </a:xfrm>
          <a:prstGeom prst="rect">
            <a:avLst/>
          </a:prstGeom>
        </p:spPr>
      </p:pic>
      <p:pic>
        <p:nvPicPr>
          <p:cNvPr id="22" name="Picture 5">
            <a:extLst>
              <a:ext uri="{FF2B5EF4-FFF2-40B4-BE49-F238E27FC236}">
                <a16:creationId xmlns:a16="http://schemas.microsoft.com/office/drawing/2014/main" id="{131A2262-865B-F12D-1763-0F921187FD59}"/>
              </a:ext>
            </a:extLst>
          </p:cNvPr>
          <p:cNvPicPr>
            <a:picLocks noChangeAspect="1"/>
          </p:cNvPicPr>
          <p:nvPr/>
        </p:nvPicPr>
        <p:blipFill>
          <a:blip r:embed="rId5"/>
          <a:stretch>
            <a:fillRect/>
          </a:stretch>
        </p:blipFill>
        <p:spPr>
          <a:xfrm>
            <a:off x="6963388" y="1687214"/>
            <a:ext cx="1309223" cy="1312622"/>
          </a:xfrm>
          <a:prstGeom prst="rect">
            <a:avLst/>
          </a:prstGeom>
        </p:spPr>
      </p:pic>
      <p:sp>
        <p:nvSpPr>
          <p:cNvPr id="23" name="TextBox 22">
            <a:extLst>
              <a:ext uri="{FF2B5EF4-FFF2-40B4-BE49-F238E27FC236}">
                <a16:creationId xmlns:a16="http://schemas.microsoft.com/office/drawing/2014/main" id="{22A38246-0DB8-3F30-4C8E-A4651B13B71D}"/>
              </a:ext>
            </a:extLst>
          </p:cNvPr>
          <p:cNvSpPr txBox="1"/>
          <p:nvPr/>
        </p:nvSpPr>
        <p:spPr>
          <a:xfrm>
            <a:off x="569549" y="3693115"/>
            <a:ext cx="23423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v"/>
            </a:pPr>
            <a:r>
              <a:rPr lang="en-US" dirty="0">
                <a:latin typeface="Roboto Condensed" panose="02000000000000000000" pitchFamily="2" charset="0"/>
                <a:ea typeface="Roboto Condensed" panose="02000000000000000000" pitchFamily="2" charset="0"/>
              </a:rPr>
              <a:t>Data Driven Research</a:t>
            </a:r>
          </a:p>
          <a:p>
            <a:pPr marL="285750" indent="-285750">
              <a:buFont typeface="Wingdings" panose="05000000000000000000" pitchFamily="2" charset="2"/>
              <a:buChar char="v"/>
            </a:pPr>
            <a:r>
              <a:rPr lang="en-US" dirty="0">
                <a:latin typeface="Roboto Condensed" panose="02000000000000000000" pitchFamily="2" charset="0"/>
                <a:ea typeface="Roboto Condensed" panose="02000000000000000000" pitchFamily="2" charset="0"/>
              </a:rPr>
              <a:t>Gather Crucial Data</a:t>
            </a:r>
          </a:p>
        </p:txBody>
      </p:sp>
      <p:sp>
        <p:nvSpPr>
          <p:cNvPr id="24" name="TextBox 23">
            <a:extLst>
              <a:ext uri="{FF2B5EF4-FFF2-40B4-BE49-F238E27FC236}">
                <a16:creationId xmlns:a16="http://schemas.microsoft.com/office/drawing/2014/main" id="{7C2E90D7-BD2C-26BB-EC82-48C826B4C002}"/>
              </a:ext>
            </a:extLst>
          </p:cNvPr>
          <p:cNvSpPr txBox="1"/>
          <p:nvPr/>
        </p:nvSpPr>
        <p:spPr>
          <a:xfrm>
            <a:off x="3724599" y="3693115"/>
            <a:ext cx="227959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v"/>
            </a:pPr>
            <a:r>
              <a:rPr lang="en-US" dirty="0">
                <a:latin typeface="Roboto Condensed" panose="02000000000000000000" pitchFamily="2" charset="0"/>
                <a:ea typeface="Roboto Condensed" panose="02000000000000000000" pitchFamily="2" charset="0"/>
              </a:rPr>
              <a:t>Drug Development</a:t>
            </a:r>
          </a:p>
        </p:txBody>
      </p:sp>
      <p:sp>
        <p:nvSpPr>
          <p:cNvPr id="25" name="TextBox 24">
            <a:extLst>
              <a:ext uri="{FF2B5EF4-FFF2-40B4-BE49-F238E27FC236}">
                <a16:creationId xmlns:a16="http://schemas.microsoft.com/office/drawing/2014/main" id="{1901D43E-6126-4D13-766D-89F83002AAFD}"/>
              </a:ext>
            </a:extLst>
          </p:cNvPr>
          <p:cNvSpPr txBox="1"/>
          <p:nvPr/>
        </p:nvSpPr>
        <p:spPr>
          <a:xfrm>
            <a:off x="6445045" y="3693115"/>
            <a:ext cx="25023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v"/>
            </a:pPr>
            <a:r>
              <a:rPr lang="en-US" dirty="0">
                <a:latin typeface="Roboto Condensed" panose="02000000000000000000" pitchFamily="2" charset="0"/>
                <a:ea typeface="Roboto Condensed" panose="02000000000000000000" pitchFamily="2" charset="0"/>
              </a:rPr>
              <a:t>Insurance Premium Forecast</a:t>
            </a:r>
          </a:p>
          <a:p>
            <a:pPr marL="285750" indent="-285750">
              <a:buFont typeface="Wingdings" panose="05000000000000000000" pitchFamily="2" charset="2"/>
              <a:buChar char="v"/>
            </a:pPr>
            <a:r>
              <a:rPr lang="en-US" dirty="0">
                <a:latin typeface="Roboto Condensed" panose="02000000000000000000" pitchFamily="2" charset="0"/>
                <a:ea typeface="Roboto Condensed" panose="02000000000000000000" pitchFamily="2" charset="0"/>
              </a:rPr>
              <a:t>Offer Diverse Health Plans</a:t>
            </a:r>
          </a:p>
        </p:txBody>
      </p:sp>
    </p:spTree>
    <p:extLst>
      <p:ext uri="{BB962C8B-B14F-4D97-AF65-F5344CB8AC3E}">
        <p14:creationId xmlns:p14="http://schemas.microsoft.com/office/powerpoint/2010/main" val="2280306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43"/>
          <p:cNvSpPr txBox="1">
            <a:spLocks noGrp="1"/>
          </p:cNvSpPr>
          <p:nvPr>
            <p:ph type="title"/>
          </p:nvPr>
        </p:nvSpPr>
        <p:spPr>
          <a:prstGeom prst="rect">
            <a:avLst/>
          </a:prstGeom>
        </p:spPr>
        <p:txBody>
          <a:bodyPr spcFirstLastPara="1" wrap="square" lIns="91425" tIns="91425" rIns="91425" bIns="91425" anchor="ctr" anchorCtr="0">
            <a:noAutofit/>
          </a:bodyPr>
          <a:lstStyle/>
          <a:p>
            <a:r>
              <a:rPr lang="en-IN" sz="2500" dirty="0"/>
              <a:t>C</a:t>
            </a:r>
            <a:r>
              <a:rPr lang="en" sz="2500" dirty="0"/>
              <a:t>onclusion &amp; Recommendations</a:t>
            </a:r>
          </a:p>
        </p:txBody>
      </p:sp>
      <p:sp>
        <p:nvSpPr>
          <p:cNvPr id="744" name="Google Shape;744;p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753" name="Google Shape;753;p43"/>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Rectangle: Diagonal Corners Rounded 29">
            <a:extLst>
              <a:ext uri="{FF2B5EF4-FFF2-40B4-BE49-F238E27FC236}">
                <a16:creationId xmlns:a16="http://schemas.microsoft.com/office/drawing/2014/main" id="{8ECEA6A8-A698-BE91-239A-89DEB909956E}"/>
              </a:ext>
            </a:extLst>
          </p:cNvPr>
          <p:cNvSpPr/>
          <p:nvPr/>
        </p:nvSpPr>
        <p:spPr>
          <a:xfrm>
            <a:off x="1117879" y="1620296"/>
            <a:ext cx="2587451" cy="766186"/>
          </a:xfrm>
          <a:prstGeom prst="round2Diag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800" b="1">
                <a:latin typeface="Roboto Condensed" panose="02000000000000000000" pitchFamily="2" charset="0"/>
                <a:ea typeface="Roboto Condensed" panose="02000000000000000000" pitchFamily="2" charset="0"/>
                <a:cs typeface="Arial"/>
              </a:rPr>
              <a:t>Model Recommendations</a:t>
            </a:r>
          </a:p>
        </p:txBody>
      </p:sp>
      <p:sp>
        <p:nvSpPr>
          <p:cNvPr id="31" name="Rectangle: Diagonal Corners Rounded 30">
            <a:extLst>
              <a:ext uri="{FF2B5EF4-FFF2-40B4-BE49-F238E27FC236}">
                <a16:creationId xmlns:a16="http://schemas.microsoft.com/office/drawing/2014/main" id="{774576C4-D316-6F20-8B28-176110D5B5E0}"/>
              </a:ext>
            </a:extLst>
          </p:cNvPr>
          <p:cNvSpPr/>
          <p:nvPr/>
        </p:nvSpPr>
        <p:spPr>
          <a:xfrm>
            <a:off x="5947367" y="1620296"/>
            <a:ext cx="2574890" cy="766186"/>
          </a:xfrm>
          <a:prstGeom prst="round2Diag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en-US" sz="1800" b="1" dirty="0">
                <a:latin typeface="Roboto Condensed" panose="02000000000000000000" pitchFamily="2" charset="0"/>
                <a:ea typeface="Roboto Condensed" panose="02000000000000000000" pitchFamily="2" charset="0"/>
                <a:cs typeface="Arial"/>
              </a:rPr>
              <a:t>Cloud Infrastructure</a:t>
            </a:r>
            <a:endParaRPr lang="en-US" sz="1800" b="1" dirty="0">
              <a:latin typeface="Roboto Condensed" panose="02000000000000000000" pitchFamily="2" charset="0"/>
              <a:ea typeface="Roboto Condensed" panose="02000000000000000000" pitchFamily="2" charset="0"/>
              <a:cs typeface="Roboto Condensed Light"/>
            </a:endParaRPr>
          </a:p>
        </p:txBody>
      </p:sp>
      <p:sp>
        <p:nvSpPr>
          <p:cNvPr id="32" name="Rectangle: Rounded Corners 31">
            <a:extLst>
              <a:ext uri="{FF2B5EF4-FFF2-40B4-BE49-F238E27FC236}">
                <a16:creationId xmlns:a16="http://schemas.microsoft.com/office/drawing/2014/main" id="{511633DB-DCC5-6727-45C6-053B1056F6B8}"/>
              </a:ext>
            </a:extLst>
          </p:cNvPr>
          <p:cNvSpPr/>
          <p:nvPr/>
        </p:nvSpPr>
        <p:spPr>
          <a:xfrm>
            <a:off x="1117879" y="2625131"/>
            <a:ext cx="2595982" cy="62802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dirty="0">
                <a:latin typeface="Roboto Condensed" panose="02000000000000000000" pitchFamily="2" charset="0"/>
                <a:ea typeface="Roboto Condensed" panose="02000000000000000000" pitchFamily="2" charset="0"/>
                <a:cs typeface="+mn-lt"/>
              </a:rPr>
              <a:t>Best Accuracy and Precision:</a:t>
            </a:r>
          </a:p>
          <a:p>
            <a:r>
              <a:rPr lang="en-US" dirty="0">
                <a:latin typeface="Roboto Condensed" panose="02000000000000000000" pitchFamily="2" charset="0"/>
                <a:ea typeface="Roboto Condensed" panose="02000000000000000000" pitchFamily="2" charset="0"/>
                <a:cs typeface="+mn-lt"/>
              </a:rPr>
              <a:t>Gradient Boosting Classifier</a:t>
            </a:r>
            <a:endParaRPr lang="en-US" dirty="0">
              <a:latin typeface="Roboto Condensed" panose="02000000000000000000" pitchFamily="2" charset="0"/>
              <a:ea typeface="Roboto Condensed" panose="02000000000000000000" pitchFamily="2" charset="0"/>
              <a:cs typeface="Arial"/>
            </a:endParaRPr>
          </a:p>
        </p:txBody>
      </p:sp>
      <p:sp>
        <p:nvSpPr>
          <p:cNvPr id="33" name="Rectangle: Rounded Corners 32">
            <a:extLst>
              <a:ext uri="{FF2B5EF4-FFF2-40B4-BE49-F238E27FC236}">
                <a16:creationId xmlns:a16="http://schemas.microsoft.com/office/drawing/2014/main" id="{BA1A6689-C4D0-FF1F-ECA2-12C4634932C2}"/>
              </a:ext>
            </a:extLst>
          </p:cNvPr>
          <p:cNvSpPr/>
          <p:nvPr/>
        </p:nvSpPr>
        <p:spPr>
          <a:xfrm>
            <a:off x="1117879" y="3470235"/>
            <a:ext cx="2595982" cy="628021"/>
          </a:xfrm>
          <a:prstGeom prst="roundRect">
            <a:avLst/>
          </a:prstGeom>
          <a:ln/>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endParaRPr lang="en-US" dirty="0">
              <a:latin typeface="Roboto Condensed Light"/>
              <a:ea typeface="+mn-lt"/>
              <a:cs typeface="+mn-lt"/>
            </a:endParaRPr>
          </a:p>
          <a:p>
            <a:r>
              <a:rPr lang="en-US">
                <a:latin typeface="Roboto Condensed"/>
                <a:ea typeface="Roboto Condensed"/>
                <a:cs typeface="+mn-lt"/>
              </a:rPr>
              <a:t>Best Recall: Neural Network</a:t>
            </a:r>
            <a:endParaRPr lang="en-US">
              <a:latin typeface="Roboto Condensed"/>
              <a:ea typeface="Roboto Condensed"/>
              <a:cs typeface="Arial"/>
            </a:endParaRPr>
          </a:p>
          <a:p>
            <a:pPr algn="ctr"/>
            <a:endParaRPr lang="en-US" dirty="0">
              <a:cs typeface="Arial"/>
            </a:endParaRPr>
          </a:p>
        </p:txBody>
      </p:sp>
      <p:sp>
        <p:nvSpPr>
          <p:cNvPr id="34" name="Rectangle: Rounded Corners 33">
            <a:extLst>
              <a:ext uri="{FF2B5EF4-FFF2-40B4-BE49-F238E27FC236}">
                <a16:creationId xmlns:a16="http://schemas.microsoft.com/office/drawing/2014/main" id="{7A1FCF4E-6CFC-646B-5278-59D27F9ECE47}"/>
              </a:ext>
            </a:extLst>
          </p:cNvPr>
          <p:cNvSpPr/>
          <p:nvPr/>
        </p:nvSpPr>
        <p:spPr>
          <a:xfrm>
            <a:off x="5947367" y="2625131"/>
            <a:ext cx="2574416" cy="628021"/>
          </a:xfrm>
          <a:prstGeom prst="roundRect">
            <a:avLst/>
          </a:prstGeom>
          <a:ln/>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r>
              <a:rPr lang="en-US">
                <a:latin typeface="Roboto Condensed"/>
                <a:ea typeface="Roboto Condensed"/>
                <a:cs typeface="Arial"/>
              </a:rPr>
              <a:t>Cost Efficient and Faster Processing</a:t>
            </a:r>
            <a:endParaRPr lang="en-US" err="1">
              <a:latin typeface="Roboto Condensed" panose="02000000000000000000" pitchFamily="2" charset="0"/>
              <a:ea typeface="Roboto Condensed" panose="02000000000000000000" pitchFamily="2" charset="0"/>
              <a:cs typeface="Roboto Condensed Light"/>
            </a:endParaRPr>
          </a:p>
        </p:txBody>
      </p:sp>
      <p:sp>
        <p:nvSpPr>
          <p:cNvPr id="35" name="Rectangle: Rounded Corners 34">
            <a:extLst>
              <a:ext uri="{FF2B5EF4-FFF2-40B4-BE49-F238E27FC236}">
                <a16:creationId xmlns:a16="http://schemas.microsoft.com/office/drawing/2014/main" id="{3E203884-44BB-D850-C97D-29CAE2DE932E}"/>
              </a:ext>
            </a:extLst>
          </p:cNvPr>
          <p:cNvSpPr/>
          <p:nvPr/>
        </p:nvSpPr>
        <p:spPr>
          <a:xfrm>
            <a:off x="5947367" y="3466602"/>
            <a:ext cx="2574416" cy="617238"/>
          </a:xfrm>
          <a:prstGeom prst="roundRect">
            <a:avLst/>
          </a:prstGeom>
          <a:ln/>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r>
              <a:rPr lang="en-US" dirty="0">
                <a:latin typeface="Roboto Condensed" panose="02000000000000000000" pitchFamily="2" charset="0"/>
                <a:ea typeface="Roboto Condensed" panose="02000000000000000000" pitchFamily="2" charset="0"/>
                <a:cs typeface="Arial"/>
              </a:rPr>
              <a:t>Massive Data Storage Capability</a:t>
            </a:r>
            <a:endParaRPr lang="en-US" dirty="0">
              <a:latin typeface="Roboto Condensed" panose="02000000000000000000" pitchFamily="2" charset="0"/>
              <a:ea typeface="Roboto Condensed" panose="02000000000000000000" pitchFamily="2" charset="0"/>
              <a:cs typeface="Roboto Condensed Light"/>
            </a:endParaRPr>
          </a:p>
        </p:txBody>
      </p:sp>
      <p:pic>
        <p:nvPicPr>
          <p:cNvPr id="40" name="Picture 40" descr="Graphical user interface&#10;&#10;Description automatically generated">
            <a:extLst>
              <a:ext uri="{FF2B5EF4-FFF2-40B4-BE49-F238E27FC236}">
                <a16:creationId xmlns:a16="http://schemas.microsoft.com/office/drawing/2014/main" id="{E58A6060-F4FD-60F3-5715-99618BD3660D}"/>
              </a:ext>
            </a:extLst>
          </p:cNvPr>
          <p:cNvPicPr>
            <a:picLocks noChangeAspect="1"/>
          </p:cNvPicPr>
          <p:nvPr/>
        </p:nvPicPr>
        <p:blipFill>
          <a:blip r:embed="rId3"/>
          <a:stretch>
            <a:fillRect/>
          </a:stretch>
        </p:blipFill>
        <p:spPr>
          <a:xfrm>
            <a:off x="204023" y="1693110"/>
            <a:ext cx="715523" cy="693371"/>
          </a:xfrm>
          <a:prstGeom prst="rect">
            <a:avLst/>
          </a:prstGeom>
        </p:spPr>
      </p:pic>
      <p:pic>
        <p:nvPicPr>
          <p:cNvPr id="41" name="Picture 41" descr="Diagram&#10;&#10;Description automatically generated">
            <a:extLst>
              <a:ext uri="{FF2B5EF4-FFF2-40B4-BE49-F238E27FC236}">
                <a16:creationId xmlns:a16="http://schemas.microsoft.com/office/drawing/2014/main" id="{E3B8B2F0-D703-9580-2FDD-828C5AD4D5A3}"/>
              </a:ext>
            </a:extLst>
          </p:cNvPr>
          <p:cNvPicPr>
            <a:picLocks noChangeAspect="1"/>
          </p:cNvPicPr>
          <p:nvPr/>
        </p:nvPicPr>
        <p:blipFill>
          <a:blip r:embed="rId4"/>
          <a:stretch>
            <a:fillRect/>
          </a:stretch>
        </p:blipFill>
        <p:spPr>
          <a:xfrm>
            <a:off x="5084904" y="1693111"/>
            <a:ext cx="707536" cy="693371"/>
          </a:xfrm>
          <a:prstGeom prst="rect">
            <a:avLst/>
          </a:prstGeom>
        </p:spPr>
      </p:pic>
      <p:cxnSp>
        <p:nvCxnSpPr>
          <p:cNvPr id="2" name="Straight Connector 1">
            <a:extLst>
              <a:ext uri="{FF2B5EF4-FFF2-40B4-BE49-F238E27FC236}">
                <a16:creationId xmlns:a16="http://schemas.microsoft.com/office/drawing/2014/main" id="{F212391E-D609-032C-1EA1-BDDBE54047E6}"/>
              </a:ext>
            </a:extLst>
          </p:cNvPr>
          <p:cNvCxnSpPr/>
          <p:nvPr/>
        </p:nvCxnSpPr>
        <p:spPr>
          <a:xfrm>
            <a:off x="4572000" y="1401558"/>
            <a:ext cx="0" cy="3342635"/>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661615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4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 sz="2500" dirty="0"/>
              <a:t>Limitations</a:t>
            </a:r>
          </a:p>
        </p:txBody>
      </p:sp>
      <p:sp>
        <p:nvSpPr>
          <p:cNvPr id="744" name="Google Shape;744;p4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grpSp>
        <p:nvGrpSpPr>
          <p:cNvPr id="11" name="Google Shape;271;p18">
            <a:extLst>
              <a:ext uri="{FF2B5EF4-FFF2-40B4-BE49-F238E27FC236}">
                <a16:creationId xmlns:a16="http://schemas.microsoft.com/office/drawing/2014/main" id="{B376675E-DBF5-5A0E-5D21-4020F605DAC5}"/>
              </a:ext>
            </a:extLst>
          </p:cNvPr>
          <p:cNvGrpSpPr/>
          <p:nvPr/>
        </p:nvGrpSpPr>
        <p:grpSpPr>
          <a:xfrm>
            <a:off x="312466" y="587260"/>
            <a:ext cx="309022" cy="376837"/>
            <a:chOff x="596350" y="929175"/>
            <a:chExt cx="407950" cy="497475"/>
          </a:xfrm>
        </p:grpSpPr>
        <p:sp>
          <p:nvSpPr>
            <p:cNvPr id="4" name="Google Shape;272;p18">
              <a:extLst>
                <a:ext uri="{FF2B5EF4-FFF2-40B4-BE49-F238E27FC236}">
                  <a16:creationId xmlns:a16="http://schemas.microsoft.com/office/drawing/2014/main" id="{B227A3AA-4639-20FB-D7A2-24AA366B78C1}"/>
                </a:ext>
              </a:extLst>
            </p:cNvPr>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3;p18">
              <a:extLst>
                <a:ext uri="{FF2B5EF4-FFF2-40B4-BE49-F238E27FC236}">
                  <a16:creationId xmlns:a16="http://schemas.microsoft.com/office/drawing/2014/main" id="{9549E3BF-BBB3-1BE2-FA2A-A17C60DDF11E}"/>
                </a:ext>
              </a:extLst>
            </p:cNvPr>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4;p18">
              <a:extLst>
                <a:ext uri="{FF2B5EF4-FFF2-40B4-BE49-F238E27FC236}">
                  <a16:creationId xmlns:a16="http://schemas.microsoft.com/office/drawing/2014/main" id="{3C63A852-EC30-0FD7-2573-9764D3490AD7}"/>
                </a:ext>
              </a:extLst>
            </p:cNvPr>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75;p18">
              <a:extLst>
                <a:ext uri="{FF2B5EF4-FFF2-40B4-BE49-F238E27FC236}">
                  <a16:creationId xmlns:a16="http://schemas.microsoft.com/office/drawing/2014/main" id="{7ABFFD4E-3756-30D0-76A4-194882B5E55F}"/>
                </a:ext>
              </a:extLst>
            </p:cNvPr>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76;p18">
              <a:extLst>
                <a:ext uri="{FF2B5EF4-FFF2-40B4-BE49-F238E27FC236}">
                  <a16:creationId xmlns:a16="http://schemas.microsoft.com/office/drawing/2014/main" id="{4F7BA37F-391C-F389-C44A-7BEBEC7C73A9}"/>
                </a:ext>
              </a:extLst>
            </p:cNvPr>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7;p18">
              <a:extLst>
                <a:ext uri="{FF2B5EF4-FFF2-40B4-BE49-F238E27FC236}">
                  <a16:creationId xmlns:a16="http://schemas.microsoft.com/office/drawing/2014/main" id="{5FECAFC3-DD07-03F7-83C6-C5525EE72910}"/>
                </a:ext>
              </a:extLst>
            </p:cNvPr>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8;p18">
              <a:extLst>
                <a:ext uri="{FF2B5EF4-FFF2-40B4-BE49-F238E27FC236}">
                  <a16:creationId xmlns:a16="http://schemas.microsoft.com/office/drawing/2014/main" id="{87BA31AA-B818-ACFE-51CA-4C0EC6836707}"/>
                </a:ext>
              </a:extLst>
            </p:cNvPr>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2" name="Diagram 11">
            <a:extLst>
              <a:ext uri="{FF2B5EF4-FFF2-40B4-BE49-F238E27FC236}">
                <a16:creationId xmlns:a16="http://schemas.microsoft.com/office/drawing/2014/main" id="{6F45533F-D64D-E08C-8EA9-E6EB20AEA13D}"/>
              </a:ext>
            </a:extLst>
          </p:cNvPr>
          <p:cNvGraphicFramePr/>
          <p:nvPr>
            <p:extLst>
              <p:ext uri="{D42A27DB-BD31-4B8C-83A1-F6EECF244321}">
                <p14:modId xmlns:p14="http://schemas.microsoft.com/office/powerpoint/2010/main" val="3374066376"/>
              </p:ext>
            </p:extLst>
          </p:nvPr>
        </p:nvGraphicFramePr>
        <p:xfrm>
          <a:off x="1481345" y="1606924"/>
          <a:ext cx="7232685" cy="2799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8" name="Picture 58" descr="Calendar&#10;&#10;Description automatically generated">
            <a:extLst>
              <a:ext uri="{FF2B5EF4-FFF2-40B4-BE49-F238E27FC236}">
                <a16:creationId xmlns:a16="http://schemas.microsoft.com/office/drawing/2014/main" id="{87E6F9D9-ECCA-B4BD-95A4-C6DD0229EB3C}"/>
              </a:ext>
            </a:extLst>
          </p:cNvPr>
          <p:cNvPicPr>
            <a:picLocks noChangeAspect="1"/>
          </p:cNvPicPr>
          <p:nvPr/>
        </p:nvPicPr>
        <p:blipFill>
          <a:blip r:embed="rId8"/>
          <a:stretch>
            <a:fillRect/>
          </a:stretch>
        </p:blipFill>
        <p:spPr>
          <a:xfrm>
            <a:off x="900169" y="1654210"/>
            <a:ext cx="481368" cy="505004"/>
          </a:xfrm>
          <a:prstGeom prst="rect">
            <a:avLst/>
          </a:prstGeom>
        </p:spPr>
      </p:pic>
      <p:pic>
        <p:nvPicPr>
          <p:cNvPr id="59" name="Picture 59" descr="A picture containing logo&#10;&#10;Description automatically generated">
            <a:extLst>
              <a:ext uri="{FF2B5EF4-FFF2-40B4-BE49-F238E27FC236}">
                <a16:creationId xmlns:a16="http://schemas.microsoft.com/office/drawing/2014/main" id="{32C567C3-7130-FC88-5416-58F12C7A562D}"/>
              </a:ext>
            </a:extLst>
          </p:cNvPr>
          <p:cNvPicPr>
            <a:picLocks noChangeAspect="1"/>
          </p:cNvPicPr>
          <p:nvPr/>
        </p:nvPicPr>
        <p:blipFill>
          <a:blip r:embed="rId9"/>
          <a:stretch>
            <a:fillRect/>
          </a:stretch>
        </p:blipFill>
        <p:spPr>
          <a:xfrm>
            <a:off x="905450" y="2412787"/>
            <a:ext cx="482730" cy="490261"/>
          </a:xfrm>
          <a:prstGeom prst="rect">
            <a:avLst/>
          </a:prstGeom>
        </p:spPr>
      </p:pic>
      <p:pic>
        <p:nvPicPr>
          <p:cNvPr id="1687" name="Picture 1687" descr="A picture containing logo&#10;&#10;Description automatically generated">
            <a:extLst>
              <a:ext uri="{FF2B5EF4-FFF2-40B4-BE49-F238E27FC236}">
                <a16:creationId xmlns:a16="http://schemas.microsoft.com/office/drawing/2014/main" id="{DAA2FD39-BAD3-D0BE-9FAD-D25FD36B8E0B}"/>
              </a:ext>
            </a:extLst>
          </p:cNvPr>
          <p:cNvPicPr>
            <a:picLocks noChangeAspect="1"/>
          </p:cNvPicPr>
          <p:nvPr/>
        </p:nvPicPr>
        <p:blipFill>
          <a:blip r:embed="rId10"/>
          <a:stretch>
            <a:fillRect/>
          </a:stretch>
        </p:blipFill>
        <p:spPr>
          <a:xfrm>
            <a:off x="876097" y="3808359"/>
            <a:ext cx="490738" cy="505004"/>
          </a:xfrm>
          <a:prstGeom prst="rect">
            <a:avLst/>
          </a:prstGeom>
        </p:spPr>
      </p:pic>
      <p:pic>
        <p:nvPicPr>
          <p:cNvPr id="718" name="Picture 718">
            <a:extLst>
              <a:ext uri="{FF2B5EF4-FFF2-40B4-BE49-F238E27FC236}">
                <a16:creationId xmlns:a16="http://schemas.microsoft.com/office/drawing/2014/main" id="{36689CE7-D60A-26EF-B57E-CB64EA282817}"/>
              </a:ext>
            </a:extLst>
          </p:cNvPr>
          <p:cNvPicPr>
            <a:picLocks noChangeAspect="1"/>
          </p:cNvPicPr>
          <p:nvPr/>
        </p:nvPicPr>
        <p:blipFill>
          <a:blip r:embed="rId11"/>
          <a:stretch>
            <a:fillRect/>
          </a:stretch>
        </p:blipFill>
        <p:spPr>
          <a:xfrm>
            <a:off x="858774" y="3103202"/>
            <a:ext cx="508061" cy="505004"/>
          </a:xfrm>
          <a:prstGeom prst="rect">
            <a:avLst/>
          </a:prstGeom>
        </p:spPr>
      </p:pic>
    </p:spTree>
    <p:extLst>
      <p:ext uri="{BB962C8B-B14F-4D97-AF65-F5344CB8AC3E}">
        <p14:creationId xmlns:p14="http://schemas.microsoft.com/office/powerpoint/2010/main" val="3271345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4" name="Picture 5" descr="A picture containing LEGO, toy&#10;&#10;Description automatically generated">
            <a:extLst>
              <a:ext uri="{FF2B5EF4-FFF2-40B4-BE49-F238E27FC236}">
                <a16:creationId xmlns:a16="http://schemas.microsoft.com/office/drawing/2014/main" id="{EE5242C4-72FA-7F6A-BB36-3FCC8C13DB1A}"/>
              </a:ext>
            </a:extLst>
          </p:cNvPr>
          <p:cNvPicPr>
            <a:picLocks noChangeAspect="1"/>
          </p:cNvPicPr>
          <p:nvPr/>
        </p:nvPicPr>
        <p:blipFill>
          <a:blip r:embed="rId3"/>
          <a:stretch>
            <a:fillRect/>
          </a:stretch>
        </p:blipFill>
        <p:spPr>
          <a:xfrm>
            <a:off x="2878970" y="1364366"/>
            <a:ext cx="1184637" cy="1180807"/>
          </a:xfrm>
          <a:prstGeom prst="rect">
            <a:avLst/>
          </a:prstGeom>
        </p:spPr>
      </p:pic>
      <p:pic>
        <p:nvPicPr>
          <p:cNvPr id="3" name="Picture 3" descr="Chart, bubble chart&#10;&#10;Description automatically generated">
            <a:extLst>
              <a:ext uri="{FF2B5EF4-FFF2-40B4-BE49-F238E27FC236}">
                <a16:creationId xmlns:a16="http://schemas.microsoft.com/office/drawing/2014/main" id="{F595CADD-15DA-E541-B18E-9A84FC39F496}"/>
              </a:ext>
            </a:extLst>
          </p:cNvPr>
          <p:cNvPicPr>
            <a:picLocks noChangeAspect="1"/>
          </p:cNvPicPr>
          <p:nvPr/>
        </p:nvPicPr>
        <p:blipFill>
          <a:blip r:embed="rId4"/>
          <a:stretch>
            <a:fillRect/>
          </a:stretch>
        </p:blipFill>
        <p:spPr>
          <a:xfrm>
            <a:off x="7014537" y="1214077"/>
            <a:ext cx="1328002" cy="1335809"/>
          </a:xfrm>
          <a:prstGeom prst="rect">
            <a:avLst/>
          </a:prstGeom>
        </p:spPr>
      </p:pic>
      <p:sp>
        <p:nvSpPr>
          <p:cNvPr id="576" name="Google Shape;576;p37"/>
          <p:cNvSpPr/>
          <p:nvPr/>
        </p:nvSpPr>
        <p:spPr>
          <a:xfrm>
            <a:off x="363312" y="2663508"/>
            <a:ext cx="1989926" cy="69322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algn="ctr"/>
            <a:r>
              <a:rPr lang="en" dirty="0">
                <a:solidFill>
                  <a:schemeClr val="lt1"/>
                </a:solidFill>
                <a:latin typeface="Roboto Condensed"/>
                <a:ea typeface="Roboto Condensed"/>
                <a:cs typeface="Roboto Condensed"/>
              </a:rPr>
              <a:t>Health Conditions Based Predictions</a:t>
            </a:r>
          </a:p>
        </p:txBody>
      </p:sp>
      <p:sp>
        <p:nvSpPr>
          <p:cNvPr id="564" name="Google Shape;564;p3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563" name="Google Shape;563;p37"/>
          <p:cNvSpPr txBox="1">
            <a:spLocks noGrp="1"/>
          </p:cNvSpPr>
          <p:nvPr>
            <p:ph type="title"/>
          </p:nvPr>
        </p:nvSpPr>
        <p:spPr>
          <a:xfrm>
            <a:off x="814275" y="382089"/>
            <a:ext cx="5499583" cy="766200"/>
          </a:xfrm>
          <a:prstGeom prst="rect">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r>
              <a:rPr lang="en" sz="2500"/>
              <a:t>Future Scope</a:t>
            </a:r>
            <a:endParaRPr lang="en-US" sz="2500"/>
          </a:p>
        </p:txBody>
      </p:sp>
      <p:sp>
        <p:nvSpPr>
          <p:cNvPr id="565" name="Google Shape;565;p37"/>
          <p:cNvSpPr/>
          <p:nvPr/>
        </p:nvSpPr>
        <p:spPr>
          <a:xfrm>
            <a:off x="6999201" y="2707897"/>
            <a:ext cx="1694022" cy="65438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r>
              <a:rPr lang="en" dirty="0">
                <a:solidFill>
                  <a:schemeClr val="lt1"/>
                </a:solidFill>
                <a:latin typeface="Roboto Condensed"/>
                <a:ea typeface="Roboto Condensed"/>
                <a:cs typeface="Roboto Condensed"/>
              </a:rPr>
              <a:t>  </a:t>
            </a:r>
            <a:r>
              <a:rPr lang="en" dirty="0">
                <a:solidFill>
                  <a:schemeClr val="tx1"/>
                </a:solidFill>
                <a:latin typeface="Roboto Condensed"/>
                <a:ea typeface="Roboto Condensed"/>
                <a:cs typeface="Roboto Condensed"/>
              </a:rPr>
              <a:t>Real-Time Data</a:t>
            </a:r>
          </a:p>
        </p:txBody>
      </p:sp>
      <p:sp>
        <p:nvSpPr>
          <p:cNvPr id="568" name="Google Shape;568;p37"/>
          <p:cNvSpPr/>
          <p:nvPr/>
        </p:nvSpPr>
        <p:spPr>
          <a:xfrm>
            <a:off x="4789751" y="2707897"/>
            <a:ext cx="1760602" cy="648832"/>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algn="ctr"/>
            <a:r>
              <a:rPr lang="en" dirty="0">
                <a:solidFill>
                  <a:schemeClr val="lt1"/>
                </a:solidFill>
                <a:latin typeface="Roboto Condensed"/>
                <a:ea typeface="Roboto Condensed"/>
                <a:cs typeface="Roboto Condensed"/>
              </a:rPr>
              <a:t>Partnering with Other Companies</a:t>
            </a:r>
            <a:endParaRPr lang="en-US" dirty="0">
              <a:solidFill>
                <a:schemeClr val="lt1"/>
              </a:solidFill>
            </a:endParaRPr>
          </a:p>
        </p:txBody>
      </p:sp>
      <p:sp>
        <p:nvSpPr>
          <p:cNvPr id="571" name="Google Shape;571;p37"/>
          <p:cNvSpPr/>
          <p:nvPr/>
        </p:nvSpPr>
        <p:spPr>
          <a:xfrm>
            <a:off x="2569077" y="2669057"/>
            <a:ext cx="1915963" cy="69322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algn="ctr"/>
            <a:r>
              <a:rPr lang="en">
                <a:solidFill>
                  <a:schemeClr val="lt1"/>
                </a:solidFill>
                <a:latin typeface="Roboto Condensed"/>
                <a:ea typeface="Roboto Condensed"/>
                <a:cs typeface="Roboto Condensed"/>
              </a:rPr>
              <a:t> </a:t>
            </a:r>
            <a:r>
              <a:rPr lang="en" dirty="0">
                <a:solidFill>
                  <a:schemeClr val="lt1"/>
                </a:solidFill>
                <a:latin typeface="Roboto Condensed"/>
                <a:ea typeface="Roboto Condensed"/>
                <a:cs typeface="Roboto Condensed"/>
              </a:rPr>
              <a:t>Enormous </a:t>
            </a:r>
            <a:r>
              <a:rPr lang="en">
                <a:solidFill>
                  <a:schemeClr val="lt1"/>
                </a:solidFill>
                <a:latin typeface="Roboto Condensed"/>
                <a:ea typeface="Roboto Condensed"/>
                <a:cs typeface="Roboto Condensed"/>
              </a:rPr>
              <a:t>Mortality</a:t>
            </a:r>
            <a:r>
              <a:rPr lang="en" dirty="0">
                <a:solidFill>
                  <a:schemeClr val="lt1"/>
                </a:solidFill>
                <a:latin typeface="Roboto Condensed"/>
                <a:ea typeface="Roboto Condensed"/>
                <a:cs typeface="Roboto Condensed"/>
              </a:rPr>
              <a:t> Data</a:t>
            </a:r>
            <a:endParaRPr lang="en-US">
              <a:solidFill>
                <a:schemeClr val="lt1"/>
              </a:solidFill>
            </a:endParaRPr>
          </a:p>
        </p:txBody>
      </p:sp>
      <p:sp>
        <p:nvSpPr>
          <p:cNvPr id="577" name="Google Shape;577;p37"/>
          <p:cNvSpPr/>
          <p:nvPr/>
        </p:nvSpPr>
        <p:spPr>
          <a:xfrm>
            <a:off x="311988" y="2660276"/>
            <a:ext cx="393402" cy="709287"/>
          </a:xfrm>
          <a:prstGeom prst="homePlate">
            <a:avLst>
              <a:gd name="adj" fmla="val 32030"/>
            </a:avLst>
          </a:prstGeom>
          <a:solidFill>
            <a:schemeClr val="bg1"/>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578" name="Google Shape;578;p37"/>
          <p:cNvCxnSpPr/>
          <p:nvPr/>
        </p:nvCxnSpPr>
        <p:spPr>
          <a:xfrm flipH="1" flipV="1">
            <a:off x="1240889" y="2211476"/>
            <a:ext cx="5243" cy="414711"/>
          </a:xfrm>
          <a:prstGeom prst="straightConnector1">
            <a:avLst/>
          </a:prstGeom>
          <a:noFill/>
          <a:ln w="9525" cap="flat" cmpd="sng">
            <a:solidFill>
              <a:schemeClr val="lt2"/>
            </a:solidFill>
            <a:prstDash val="solid"/>
            <a:round/>
            <a:headEnd type="oval" w="med" len="med"/>
            <a:tailEnd type="oval" w="med" len="med"/>
          </a:ln>
        </p:spPr>
      </p:cxnSp>
      <p:sp>
        <p:nvSpPr>
          <p:cNvPr id="579" name="Google Shape;579;p37"/>
          <p:cNvSpPr txBox="1"/>
          <p:nvPr/>
        </p:nvSpPr>
        <p:spPr>
          <a:xfrm>
            <a:off x="361761" y="1699523"/>
            <a:ext cx="1791066" cy="54660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algn="ctr">
              <a:defRPr sz="1100">
                <a:latin typeface="Roboto Condensed"/>
                <a:ea typeface="Roboto Condensed"/>
              </a:defRPr>
            </a:lvl1pPr>
          </a:lstStyle>
          <a:p>
            <a:pPr algn="l"/>
            <a:r>
              <a:rPr lang="en-US" dirty="0">
                <a:sym typeface="Roboto Condensed"/>
              </a:rPr>
              <a:t>Early symptom detection will be beneficial in increasing the chances of a patient survival</a:t>
            </a:r>
            <a:endParaRPr lang="en-US" dirty="0"/>
          </a:p>
        </p:txBody>
      </p:sp>
      <p:cxnSp>
        <p:nvCxnSpPr>
          <p:cNvPr id="586" name="Google Shape;586;p37"/>
          <p:cNvCxnSpPr>
            <a:cxnSpLocks/>
          </p:cNvCxnSpPr>
          <p:nvPr/>
        </p:nvCxnSpPr>
        <p:spPr>
          <a:xfrm flipV="1">
            <a:off x="5490429" y="2246128"/>
            <a:ext cx="0" cy="421771"/>
          </a:xfrm>
          <a:prstGeom prst="straightConnector1">
            <a:avLst/>
          </a:prstGeom>
          <a:noFill/>
          <a:ln w="9525" cap="flat" cmpd="sng">
            <a:solidFill>
              <a:schemeClr val="lt2"/>
            </a:solidFill>
            <a:prstDash val="solid"/>
            <a:round/>
            <a:headEnd type="oval" w="med" len="med"/>
            <a:tailEnd type="oval" w="med" len="med"/>
          </a:ln>
        </p:spPr>
      </p:cxnSp>
      <p:sp>
        <p:nvSpPr>
          <p:cNvPr id="587" name="Google Shape;587;p37"/>
          <p:cNvSpPr txBox="1"/>
          <p:nvPr/>
        </p:nvSpPr>
        <p:spPr>
          <a:xfrm>
            <a:off x="4789751" y="1699522"/>
            <a:ext cx="1668231" cy="54660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algn="ctr">
              <a:defRPr sz="1100">
                <a:latin typeface="Roboto Condensed"/>
                <a:ea typeface="Roboto Condensed"/>
              </a:defRPr>
            </a:lvl1pPr>
          </a:lstStyle>
          <a:p>
            <a:pPr algn="l"/>
            <a:r>
              <a:rPr lang="en" dirty="0">
                <a:sym typeface="Roboto Condensed"/>
              </a:rPr>
              <a:t>Collaborate with other companies to transform our model into an application</a:t>
            </a:r>
            <a:endParaRPr lang="en" dirty="0"/>
          </a:p>
        </p:txBody>
      </p:sp>
      <p:cxnSp>
        <p:nvCxnSpPr>
          <p:cNvPr id="594" name="Google Shape;594;p37"/>
          <p:cNvCxnSpPr>
            <a:cxnSpLocks/>
          </p:cNvCxnSpPr>
          <p:nvPr/>
        </p:nvCxnSpPr>
        <p:spPr>
          <a:xfrm flipV="1">
            <a:off x="3569808" y="3375943"/>
            <a:ext cx="0" cy="369637"/>
          </a:xfrm>
          <a:prstGeom prst="straightConnector1">
            <a:avLst/>
          </a:prstGeom>
          <a:noFill/>
          <a:ln w="9525" cap="flat" cmpd="sng">
            <a:solidFill>
              <a:schemeClr val="lt2"/>
            </a:solidFill>
            <a:prstDash val="solid"/>
            <a:round/>
            <a:headEnd type="oval" w="med" len="med"/>
            <a:tailEnd type="oval" w="med" len="med"/>
          </a:ln>
        </p:spPr>
      </p:cxnSp>
      <p:sp>
        <p:nvSpPr>
          <p:cNvPr id="595" name="Google Shape;595;p37"/>
          <p:cNvSpPr txBox="1"/>
          <p:nvPr/>
        </p:nvSpPr>
        <p:spPr>
          <a:xfrm>
            <a:off x="2609608" y="3843011"/>
            <a:ext cx="1873429" cy="533400"/>
          </a:xfrm>
          <a:prstGeom prst="rect">
            <a:avLst/>
          </a:prstGeom>
          <a:noFill/>
          <a:ln>
            <a:noFill/>
          </a:ln>
        </p:spPr>
        <p:txBody>
          <a:bodyPr spcFirstLastPara="1" wrap="square" lIns="0" tIns="0" rIns="0" bIns="0" anchor="t" anchorCtr="0">
            <a:noAutofit/>
          </a:bodyPr>
          <a:lstStyle/>
          <a:p>
            <a:r>
              <a:rPr lang="en" sz="1100" dirty="0">
                <a:latin typeface="Roboto Condensed"/>
                <a:ea typeface="Roboto Condensed"/>
                <a:sym typeface="Roboto Condensed"/>
              </a:rPr>
              <a:t>Enhance the model results in the future by including more patient data with in-hospital deaths</a:t>
            </a:r>
            <a:endParaRPr lang="en" sz="1100" dirty="0">
              <a:latin typeface="Roboto Condensed"/>
              <a:ea typeface="Roboto Condensed"/>
              <a:cs typeface="Roboto Condensed"/>
            </a:endParaRPr>
          </a:p>
        </p:txBody>
      </p:sp>
      <p:cxnSp>
        <p:nvCxnSpPr>
          <p:cNvPr id="600" name="Google Shape;600;p37"/>
          <p:cNvCxnSpPr>
            <a:cxnSpLocks/>
          </p:cNvCxnSpPr>
          <p:nvPr/>
        </p:nvCxnSpPr>
        <p:spPr>
          <a:xfrm flipV="1">
            <a:off x="7927576" y="3375943"/>
            <a:ext cx="0" cy="310543"/>
          </a:xfrm>
          <a:prstGeom prst="straightConnector1">
            <a:avLst/>
          </a:prstGeom>
          <a:noFill/>
          <a:ln w="9525" cap="flat" cmpd="sng">
            <a:solidFill>
              <a:schemeClr val="lt2"/>
            </a:solidFill>
            <a:prstDash val="solid"/>
            <a:round/>
            <a:headEnd type="oval" w="med" len="med"/>
            <a:tailEnd type="oval" w="med" len="med"/>
          </a:ln>
        </p:spPr>
      </p:cxnSp>
      <p:sp>
        <p:nvSpPr>
          <p:cNvPr id="601" name="Google Shape;601;p37"/>
          <p:cNvSpPr txBox="1"/>
          <p:nvPr/>
        </p:nvSpPr>
        <p:spPr>
          <a:xfrm>
            <a:off x="6986513" y="3843011"/>
            <a:ext cx="2063896" cy="533400"/>
          </a:xfrm>
          <a:prstGeom prst="rect">
            <a:avLst/>
          </a:prstGeom>
          <a:noFill/>
          <a:ln>
            <a:noFill/>
          </a:ln>
        </p:spPr>
        <p:txBody>
          <a:bodyPr spcFirstLastPara="1" wrap="square" lIns="0" tIns="0" rIns="0" bIns="0" anchor="t" anchorCtr="0">
            <a:noAutofit/>
          </a:bodyPr>
          <a:lstStyle/>
          <a:p>
            <a:r>
              <a:rPr lang="en" sz="1100" dirty="0">
                <a:solidFill>
                  <a:schemeClr val="dk2"/>
                </a:solidFill>
                <a:latin typeface="Roboto Condensed"/>
                <a:ea typeface="Roboto Condensed"/>
                <a:cs typeface="Roboto Condensed"/>
                <a:sym typeface="Roboto Condensed"/>
              </a:rPr>
              <a:t>Mortality prediction with built-in advanced technology functionalities in real-time </a:t>
            </a:r>
            <a:r>
              <a:rPr lang="en" sz="1100" dirty="0">
                <a:solidFill>
                  <a:schemeClr val="dk2"/>
                </a:solidFill>
                <a:latin typeface="Roboto Condensed"/>
                <a:ea typeface="Roboto Condensed"/>
                <a:cs typeface="Roboto Condensed"/>
              </a:rPr>
              <a:t>environment</a:t>
            </a:r>
          </a:p>
        </p:txBody>
      </p:sp>
      <p:sp>
        <p:nvSpPr>
          <p:cNvPr id="5" name="Google Shape;457;p28">
            <a:extLst>
              <a:ext uri="{FF2B5EF4-FFF2-40B4-BE49-F238E27FC236}">
                <a16:creationId xmlns:a16="http://schemas.microsoft.com/office/drawing/2014/main" id="{49280571-FA05-6FEA-9DB4-3ADC18564B2C}"/>
              </a:ext>
            </a:extLst>
          </p:cNvPr>
          <p:cNvSpPr/>
          <p:nvPr/>
        </p:nvSpPr>
        <p:spPr>
          <a:xfrm>
            <a:off x="361761" y="605926"/>
            <a:ext cx="317038" cy="332976"/>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577;p37">
            <a:extLst>
              <a:ext uri="{FF2B5EF4-FFF2-40B4-BE49-F238E27FC236}">
                <a16:creationId xmlns:a16="http://schemas.microsoft.com/office/drawing/2014/main" id="{F1DA2FB8-13DA-8811-4C74-51BD89BB882D}"/>
              </a:ext>
            </a:extLst>
          </p:cNvPr>
          <p:cNvSpPr/>
          <p:nvPr/>
        </p:nvSpPr>
        <p:spPr>
          <a:xfrm>
            <a:off x="2541233" y="2667899"/>
            <a:ext cx="381967" cy="704317"/>
          </a:xfrm>
          <a:prstGeom prst="homePlate">
            <a:avLst>
              <a:gd name="adj" fmla="val 32030"/>
            </a:avLst>
          </a:prstGeom>
          <a:solidFill>
            <a:schemeClr val="bg1"/>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sp>
        <p:nvSpPr>
          <p:cNvPr id="9" name="Google Shape;577;p37">
            <a:extLst>
              <a:ext uri="{FF2B5EF4-FFF2-40B4-BE49-F238E27FC236}">
                <a16:creationId xmlns:a16="http://schemas.microsoft.com/office/drawing/2014/main" id="{6D40888E-73D5-082C-84D2-5D779100F561}"/>
              </a:ext>
            </a:extLst>
          </p:cNvPr>
          <p:cNvSpPr/>
          <p:nvPr/>
        </p:nvSpPr>
        <p:spPr>
          <a:xfrm>
            <a:off x="4734752" y="2706413"/>
            <a:ext cx="418540" cy="654622"/>
          </a:xfrm>
          <a:prstGeom prst="homePlate">
            <a:avLst>
              <a:gd name="adj" fmla="val 32030"/>
            </a:avLst>
          </a:prstGeom>
          <a:solidFill>
            <a:schemeClr val="bg1"/>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000">
              <a:solidFill>
                <a:schemeClr val="dk1"/>
              </a:solidFill>
            </a:endParaRPr>
          </a:p>
        </p:txBody>
      </p:sp>
      <p:sp>
        <p:nvSpPr>
          <p:cNvPr id="10" name="Google Shape;577;p37">
            <a:extLst>
              <a:ext uri="{FF2B5EF4-FFF2-40B4-BE49-F238E27FC236}">
                <a16:creationId xmlns:a16="http://schemas.microsoft.com/office/drawing/2014/main" id="{1BB430B4-1F2F-2AC8-1CA9-67C8219653C4}"/>
              </a:ext>
            </a:extLst>
          </p:cNvPr>
          <p:cNvSpPr/>
          <p:nvPr/>
        </p:nvSpPr>
        <p:spPr>
          <a:xfrm>
            <a:off x="6777243" y="2706412"/>
            <a:ext cx="418540" cy="669531"/>
          </a:xfrm>
          <a:prstGeom prst="homePlate">
            <a:avLst>
              <a:gd name="adj" fmla="val 32030"/>
            </a:avLst>
          </a:prstGeom>
          <a:solidFill>
            <a:schemeClr val="bg1"/>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endParaRPr sz="1000">
              <a:solidFill>
                <a:schemeClr val="dk1"/>
              </a:solidFill>
            </a:endParaRPr>
          </a:p>
        </p:txBody>
      </p:sp>
      <p:pic>
        <p:nvPicPr>
          <p:cNvPr id="2" name="Picture 2" descr="Icon&#10;&#10;Description automatically generated">
            <a:extLst>
              <a:ext uri="{FF2B5EF4-FFF2-40B4-BE49-F238E27FC236}">
                <a16:creationId xmlns:a16="http://schemas.microsoft.com/office/drawing/2014/main" id="{7EE4AC5B-FA6B-D847-65B3-009A5B42D4ED}"/>
              </a:ext>
            </a:extLst>
          </p:cNvPr>
          <p:cNvPicPr>
            <a:picLocks noChangeAspect="1"/>
          </p:cNvPicPr>
          <p:nvPr/>
        </p:nvPicPr>
        <p:blipFill>
          <a:blip r:embed="rId5"/>
          <a:stretch>
            <a:fillRect/>
          </a:stretch>
        </p:blipFill>
        <p:spPr>
          <a:xfrm>
            <a:off x="5099663" y="3516459"/>
            <a:ext cx="1359684" cy="1355200"/>
          </a:xfrm>
          <a:prstGeom prst="rect">
            <a:avLst/>
          </a:prstGeom>
        </p:spPr>
      </p:pic>
      <p:pic>
        <p:nvPicPr>
          <p:cNvPr id="6" name="Picture 7">
            <a:extLst>
              <a:ext uri="{FF2B5EF4-FFF2-40B4-BE49-F238E27FC236}">
                <a16:creationId xmlns:a16="http://schemas.microsoft.com/office/drawing/2014/main" id="{807A42D9-FA0A-362B-BE6E-E2D15C379052}"/>
              </a:ext>
            </a:extLst>
          </p:cNvPr>
          <p:cNvPicPr>
            <a:picLocks noChangeAspect="1"/>
          </p:cNvPicPr>
          <p:nvPr/>
        </p:nvPicPr>
        <p:blipFill>
          <a:blip r:embed="rId6"/>
          <a:stretch>
            <a:fillRect/>
          </a:stretch>
        </p:blipFill>
        <p:spPr>
          <a:xfrm>
            <a:off x="598677" y="3513003"/>
            <a:ext cx="1363138" cy="1358656"/>
          </a:xfrm>
          <a:prstGeom prst="rect">
            <a:avLst/>
          </a:prstGeom>
        </p:spPr>
      </p:pic>
    </p:spTree>
    <p:extLst>
      <p:ext uri="{BB962C8B-B14F-4D97-AF65-F5344CB8AC3E}">
        <p14:creationId xmlns:p14="http://schemas.microsoft.com/office/powerpoint/2010/main" val="3777763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524" name="Google Shape;524;p33"/>
          <p:cNvSpPr txBox="1">
            <a:spLocks noGrp="1"/>
          </p:cNvSpPr>
          <p:nvPr>
            <p:ph type="ctrTitle" idx="4294967295"/>
          </p:nvPr>
        </p:nvSpPr>
        <p:spPr>
          <a:xfrm>
            <a:off x="1275150" y="236440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accent5"/>
                </a:solidFill>
              </a:rPr>
              <a:t>THANKS!</a:t>
            </a:r>
            <a:endParaRPr sz="6000">
              <a:solidFill>
                <a:schemeClr val="accent5"/>
              </a:solidFill>
            </a:endParaRPr>
          </a:p>
        </p:txBody>
      </p:sp>
      <p:sp>
        <p:nvSpPr>
          <p:cNvPr id="525" name="Google Shape;525;p33"/>
          <p:cNvSpPr txBox="1">
            <a:spLocks noGrp="1"/>
          </p:cNvSpPr>
          <p:nvPr>
            <p:ph type="subTitle" idx="4294967295"/>
          </p:nvPr>
        </p:nvSpPr>
        <p:spPr>
          <a:xfrm>
            <a:off x="1275150" y="3230000"/>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a:t>Any questions?</a:t>
            </a:r>
            <a:endParaRPr sz="2000" b="1"/>
          </a:p>
        </p:txBody>
      </p:sp>
      <p:grpSp>
        <p:nvGrpSpPr>
          <p:cNvPr id="526" name="Google Shape;526;p33"/>
          <p:cNvGrpSpPr/>
          <p:nvPr/>
        </p:nvGrpSpPr>
        <p:grpSpPr>
          <a:xfrm>
            <a:off x="3996210" y="966817"/>
            <a:ext cx="1197664" cy="1126777"/>
            <a:chOff x="5972700" y="2330200"/>
            <a:chExt cx="411625" cy="387275"/>
          </a:xfrm>
        </p:grpSpPr>
        <p:sp>
          <p:nvSpPr>
            <p:cNvPr id="527" name="Google Shape;527;p3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 name="Picture 2" descr="A picture containing text, sign, street, outdoor&#10;&#10;Description automatically generated">
            <a:extLst>
              <a:ext uri="{FF2B5EF4-FFF2-40B4-BE49-F238E27FC236}">
                <a16:creationId xmlns:a16="http://schemas.microsoft.com/office/drawing/2014/main" id="{4859EFAC-5C80-998B-A9E7-06CEF111A440}"/>
              </a:ext>
            </a:extLst>
          </p:cNvPr>
          <p:cNvPicPr>
            <a:picLocks noChangeAspect="1"/>
          </p:cNvPicPr>
          <p:nvPr/>
        </p:nvPicPr>
        <p:blipFill>
          <a:blip r:embed="rId3"/>
          <a:stretch>
            <a:fillRect/>
          </a:stretch>
        </p:blipFill>
        <p:spPr>
          <a:xfrm>
            <a:off x="7564091" y="2649070"/>
            <a:ext cx="1579909" cy="1628190"/>
          </a:xfrm>
          <a:prstGeom prst="rect">
            <a:avLst/>
          </a:prstGeom>
        </p:spPr>
      </p:pic>
      <p:sp>
        <p:nvSpPr>
          <p:cNvPr id="229" name="Google Shape;229;p15"/>
          <p:cNvSpPr txBox="1">
            <a:spLocks noGrp="1"/>
          </p:cNvSpPr>
          <p:nvPr>
            <p:ph type="body" idx="1"/>
          </p:nvPr>
        </p:nvSpPr>
        <p:spPr>
          <a:xfrm>
            <a:off x="819289" y="1160055"/>
            <a:ext cx="5641581" cy="1783380"/>
          </a:xfrm>
          <a:prstGeom prst="rect">
            <a:avLst/>
          </a:prstGeom>
        </p:spPr>
        <p:txBody>
          <a:bodyPr spcFirstLastPara="1" wrap="square" lIns="91425" tIns="91425" rIns="91425" bIns="91425" anchor="t" anchorCtr="0">
            <a:noAutofit/>
          </a:bodyPr>
          <a:lstStyle/>
          <a:p>
            <a:pPr marL="0" indent="0">
              <a:buNone/>
            </a:pPr>
            <a:r>
              <a:rPr lang="en" sz="2400">
                <a:latin typeface="Roboto Condensed"/>
                <a:ea typeface="Roboto Condensed"/>
              </a:rPr>
              <a:t>Develop and validate a predictive model for all-cause in-hospital mortality among admitted patients and detect and visualize significant indicators of survival rate among patients.</a:t>
            </a:r>
          </a:p>
        </p:txBody>
      </p:sp>
      <p:sp>
        <p:nvSpPr>
          <p:cNvPr id="230" name="Google Shape;230;p15"/>
          <p:cNvSpPr txBox="1">
            <a:spLocks noGrp="1"/>
          </p:cNvSpPr>
          <p:nvPr>
            <p:ph type="sldNum" idx="4294967295"/>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31" name="Google Shape;231;p1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2"/>
          <p:cNvSpPr txBox="1">
            <a:spLocks noGrp="1"/>
          </p:cNvSpPr>
          <p:nvPr>
            <p:ph type="title"/>
          </p:nvPr>
        </p:nvSpPr>
        <p:spPr>
          <a:xfrm>
            <a:off x="827631" y="427165"/>
            <a:ext cx="5245043" cy="731610"/>
          </a:xfrm>
          <a:prstGeom prst="rect">
            <a:avLst/>
          </a:prstGeom>
          <a:ln>
            <a:noFill/>
          </a:ln>
        </p:spPr>
        <p:txBody>
          <a:bodyPr spcFirstLastPara="1" wrap="square" lIns="91425" tIns="91425" rIns="91425" bIns="91425" anchor="ctr" anchorCtr="0">
            <a:noAutofit/>
          </a:bodyPr>
          <a:lstStyle/>
          <a:p>
            <a:r>
              <a:rPr lang="en" sz="2500" dirty="0"/>
              <a:t>Background Information</a:t>
            </a:r>
          </a:p>
        </p:txBody>
      </p:sp>
      <p:sp>
        <p:nvSpPr>
          <p:cNvPr id="321" name="Google Shape;321;p2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2" name="Picture 2" descr="A picture containing shape&#10;&#10;Description automatically generated">
            <a:extLst>
              <a:ext uri="{FF2B5EF4-FFF2-40B4-BE49-F238E27FC236}">
                <a16:creationId xmlns:a16="http://schemas.microsoft.com/office/drawing/2014/main" id="{2A2AD8B9-8526-36AB-E04F-20AB13E15164}"/>
              </a:ext>
            </a:extLst>
          </p:cNvPr>
          <p:cNvPicPr>
            <a:picLocks noChangeAspect="1"/>
          </p:cNvPicPr>
          <p:nvPr/>
        </p:nvPicPr>
        <p:blipFill>
          <a:blip r:embed="rId3"/>
          <a:stretch>
            <a:fillRect/>
          </a:stretch>
        </p:blipFill>
        <p:spPr>
          <a:xfrm>
            <a:off x="603265" y="1809062"/>
            <a:ext cx="1903937" cy="1908107"/>
          </a:xfrm>
          <a:prstGeom prst="rect">
            <a:avLst/>
          </a:prstGeom>
        </p:spPr>
      </p:pic>
      <p:pic>
        <p:nvPicPr>
          <p:cNvPr id="3" name="Picture 3" descr="A picture containing shape&#10;&#10;Description automatically generated">
            <a:extLst>
              <a:ext uri="{FF2B5EF4-FFF2-40B4-BE49-F238E27FC236}">
                <a16:creationId xmlns:a16="http://schemas.microsoft.com/office/drawing/2014/main" id="{753DDDE3-8400-9646-4632-4EDBB58E5AB3}"/>
              </a:ext>
            </a:extLst>
          </p:cNvPr>
          <p:cNvPicPr>
            <a:picLocks noChangeAspect="1"/>
          </p:cNvPicPr>
          <p:nvPr/>
        </p:nvPicPr>
        <p:blipFill>
          <a:blip r:embed="rId4"/>
          <a:stretch>
            <a:fillRect/>
          </a:stretch>
        </p:blipFill>
        <p:spPr>
          <a:xfrm>
            <a:off x="3261880" y="1809062"/>
            <a:ext cx="1991968" cy="1908107"/>
          </a:xfrm>
          <a:prstGeom prst="rect">
            <a:avLst/>
          </a:prstGeom>
        </p:spPr>
      </p:pic>
      <p:pic>
        <p:nvPicPr>
          <p:cNvPr id="4" name="Picture 4">
            <a:extLst>
              <a:ext uri="{FF2B5EF4-FFF2-40B4-BE49-F238E27FC236}">
                <a16:creationId xmlns:a16="http://schemas.microsoft.com/office/drawing/2014/main" id="{E403F4F6-3320-5029-BC0D-D03E25B78A05}"/>
              </a:ext>
            </a:extLst>
          </p:cNvPr>
          <p:cNvPicPr>
            <a:picLocks noChangeAspect="1"/>
          </p:cNvPicPr>
          <p:nvPr/>
        </p:nvPicPr>
        <p:blipFill>
          <a:blip r:embed="rId5"/>
          <a:stretch>
            <a:fillRect/>
          </a:stretch>
        </p:blipFill>
        <p:spPr>
          <a:xfrm>
            <a:off x="6008526" y="1809062"/>
            <a:ext cx="2200903" cy="1911286"/>
          </a:xfrm>
          <a:prstGeom prst="rect">
            <a:avLst/>
          </a:prstGeom>
        </p:spPr>
      </p:pic>
      <p:sp>
        <p:nvSpPr>
          <p:cNvPr id="7" name="Google Shape;214;p13">
            <a:extLst>
              <a:ext uri="{FF2B5EF4-FFF2-40B4-BE49-F238E27FC236}">
                <a16:creationId xmlns:a16="http://schemas.microsoft.com/office/drawing/2014/main" id="{E31C3BC6-0F6C-F63A-86FD-03A94F96630C}"/>
              </a:ext>
            </a:extLst>
          </p:cNvPr>
          <p:cNvSpPr txBox="1">
            <a:spLocks/>
          </p:cNvSpPr>
          <p:nvPr/>
        </p:nvSpPr>
        <p:spPr>
          <a:xfrm>
            <a:off x="368090" y="3717169"/>
            <a:ext cx="2325801" cy="5990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spcBef>
                <a:spcPts val="0"/>
              </a:spcBef>
              <a:buNone/>
            </a:pPr>
            <a:r>
              <a:rPr lang="en-US" sz="1800">
                <a:solidFill>
                  <a:schemeClr val="tx1"/>
                </a:solidFill>
                <a:latin typeface="Roboto Condensed" panose="02000000000000000000" pitchFamily="2" charset="0"/>
                <a:ea typeface="Roboto Condensed" panose="02000000000000000000" pitchFamily="2" charset="0"/>
              </a:rPr>
              <a:t>High Growth Industry</a:t>
            </a:r>
          </a:p>
        </p:txBody>
      </p:sp>
      <p:sp>
        <p:nvSpPr>
          <p:cNvPr id="8" name="Google Shape;214;p13">
            <a:extLst>
              <a:ext uri="{FF2B5EF4-FFF2-40B4-BE49-F238E27FC236}">
                <a16:creationId xmlns:a16="http://schemas.microsoft.com/office/drawing/2014/main" id="{ECDCD05A-A5EC-D61E-7AEE-A5F2E0EEBC6E}"/>
              </a:ext>
            </a:extLst>
          </p:cNvPr>
          <p:cNvSpPr txBox="1">
            <a:spLocks/>
          </p:cNvSpPr>
          <p:nvPr/>
        </p:nvSpPr>
        <p:spPr>
          <a:xfrm>
            <a:off x="2929067" y="3717169"/>
            <a:ext cx="2892770" cy="5990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spcBef>
                <a:spcPts val="0"/>
              </a:spcBef>
              <a:buNone/>
            </a:pPr>
            <a:r>
              <a:rPr lang="en-US" sz="1800">
                <a:solidFill>
                  <a:schemeClr val="tx1"/>
                </a:solidFill>
                <a:latin typeface="Roboto Condensed" panose="02000000000000000000" pitchFamily="2" charset="0"/>
                <a:ea typeface="Roboto Condensed" panose="02000000000000000000" pitchFamily="2" charset="0"/>
              </a:rPr>
              <a:t>Technology Advancements</a:t>
            </a:r>
          </a:p>
        </p:txBody>
      </p:sp>
      <p:sp>
        <p:nvSpPr>
          <p:cNvPr id="9" name="Google Shape;214;p13">
            <a:extLst>
              <a:ext uri="{FF2B5EF4-FFF2-40B4-BE49-F238E27FC236}">
                <a16:creationId xmlns:a16="http://schemas.microsoft.com/office/drawing/2014/main" id="{82F59344-330A-693A-006A-B2907B316A7E}"/>
              </a:ext>
            </a:extLst>
          </p:cNvPr>
          <p:cNvSpPr txBox="1">
            <a:spLocks/>
          </p:cNvSpPr>
          <p:nvPr/>
        </p:nvSpPr>
        <p:spPr>
          <a:xfrm>
            <a:off x="6160811" y="3717169"/>
            <a:ext cx="2325801" cy="5990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spcBef>
                <a:spcPts val="0"/>
              </a:spcBef>
              <a:buNone/>
            </a:pPr>
            <a:r>
              <a:rPr lang="en-US" sz="1800">
                <a:solidFill>
                  <a:schemeClr val="tx1"/>
                </a:solidFill>
                <a:latin typeface="Roboto Condensed" panose="02000000000000000000" pitchFamily="2" charset="0"/>
                <a:ea typeface="Roboto Condensed" panose="02000000000000000000" pitchFamily="2" charset="0"/>
              </a:rPr>
              <a:t>Big Data Analytics</a:t>
            </a:r>
          </a:p>
        </p:txBody>
      </p:sp>
      <p:grpSp>
        <p:nvGrpSpPr>
          <p:cNvPr id="5" name="Google Shape;857;p46">
            <a:extLst>
              <a:ext uri="{FF2B5EF4-FFF2-40B4-BE49-F238E27FC236}">
                <a16:creationId xmlns:a16="http://schemas.microsoft.com/office/drawing/2014/main" id="{D2428266-3395-5596-98B0-5E0C236D3F70}"/>
              </a:ext>
            </a:extLst>
          </p:cNvPr>
          <p:cNvGrpSpPr/>
          <p:nvPr/>
        </p:nvGrpSpPr>
        <p:grpSpPr>
          <a:xfrm>
            <a:off x="294224" y="591408"/>
            <a:ext cx="309041" cy="403123"/>
            <a:chOff x="590250" y="244200"/>
            <a:chExt cx="407975" cy="532175"/>
          </a:xfrm>
        </p:grpSpPr>
        <p:sp>
          <p:nvSpPr>
            <p:cNvPr id="6" name="Google Shape;858;p46">
              <a:extLst>
                <a:ext uri="{FF2B5EF4-FFF2-40B4-BE49-F238E27FC236}">
                  <a16:creationId xmlns:a16="http://schemas.microsoft.com/office/drawing/2014/main" id="{8B154C70-E0F8-09D9-8CAB-650C8B680F71}"/>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9;p46">
              <a:extLst>
                <a:ext uri="{FF2B5EF4-FFF2-40B4-BE49-F238E27FC236}">
                  <a16:creationId xmlns:a16="http://schemas.microsoft.com/office/drawing/2014/main" id="{1C8C9F00-902A-43BF-B363-149B7A20E766}"/>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0;p46">
              <a:extLst>
                <a:ext uri="{FF2B5EF4-FFF2-40B4-BE49-F238E27FC236}">
                  <a16:creationId xmlns:a16="http://schemas.microsoft.com/office/drawing/2014/main" id="{3A844969-D938-FF1D-1570-5BB42D296BE0}"/>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1;p46">
              <a:extLst>
                <a:ext uri="{FF2B5EF4-FFF2-40B4-BE49-F238E27FC236}">
                  <a16:creationId xmlns:a16="http://schemas.microsoft.com/office/drawing/2014/main" id="{D5AAE495-F044-7326-C03B-17B9ECA190F8}"/>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2;p46">
              <a:extLst>
                <a:ext uri="{FF2B5EF4-FFF2-40B4-BE49-F238E27FC236}">
                  <a16:creationId xmlns:a16="http://schemas.microsoft.com/office/drawing/2014/main" id="{C46C52ED-D98D-191A-53A1-4F3415C80384}"/>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3;p46">
              <a:extLst>
                <a:ext uri="{FF2B5EF4-FFF2-40B4-BE49-F238E27FC236}">
                  <a16:creationId xmlns:a16="http://schemas.microsoft.com/office/drawing/2014/main" id="{F78EBF3C-3776-FB29-7BB1-A699AE08825C}"/>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4;p46">
              <a:extLst>
                <a:ext uri="{FF2B5EF4-FFF2-40B4-BE49-F238E27FC236}">
                  <a16:creationId xmlns:a16="http://schemas.microsoft.com/office/drawing/2014/main" id="{DC42CC58-799F-52F8-9F82-25191561C709}"/>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5;p46">
              <a:extLst>
                <a:ext uri="{FF2B5EF4-FFF2-40B4-BE49-F238E27FC236}">
                  <a16:creationId xmlns:a16="http://schemas.microsoft.com/office/drawing/2014/main" id="{71E3997A-574F-BD8E-96B8-5BB5A2DF3476}"/>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6;p46">
              <a:extLst>
                <a:ext uri="{FF2B5EF4-FFF2-40B4-BE49-F238E27FC236}">
                  <a16:creationId xmlns:a16="http://schemas.microsoft.com/office/drawing/2014/main" id="{E111B320-C6B3-4DA9-9B4C-8BB6F2A5C24B}"/>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7;p46">
              <a:extLst>
                <a:ext uri="{FF2B5EF4-FFF2-40B4-BE49-F238E27FC236}">
                  <a16:creationId xmlns:a16="http://schemas.microsoft.com/office/drawing/2014/main" id="{73E673FD-6CE9-EBFF-EE83-9B2968A4D91F}"/>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8;p46">
              <a:extLst>
                <a:ext uri="{FF2B5EF4-FFF2-40B4-BE49-F238E27FC236}">
                  <a16:creationId xmlns:a16="http://schemas.microsoft.com/office/drawing/2014/main" id="{52275A97-8328-C642-B96A-6EA4C524D318}"/>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9;p46">
              <a:extLst>
                <a:ext uri="{FF2B5EF4-FFF2-40B4-BE49-F238E27FC236}">
                  <a16:creationId xmlns:a16="http://schemas.microsoft.com/office/drawing/2014/main" id="{5F4FE62F-BA06-D5F1-84B9-908CC83814F0}"/>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70;p46">
              <a:extLst>
                <a:ext uri="{FF2B5EF4-FFF2-40B4-BE49-F238E27FC236}">
                  <a16:creationId xmlns:a16="http://schemas.microsoft.com/office/drawing/2014/main" id="{69B25AAB-B1B7-9219-C20D-53899FC65A56}"/>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71;p46">
              <a:extLst>
                <a:ext uri="{FF2B5EF4-FFF2-40B4-BE49-F238E27FC236}">
                  <a16:creationId xmlns:a16="http://schemas.microsoft.com/office/drawing/2014/main" id="{307917D8-C5B1-9659-B91B-EE7D212B871D}"/>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1139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grpSp>
        <p:nvGrpSpPr>
          <p:cNvPr id="401" name="Google Shape;401;p26"/>
          <p:cNvGrpSpPr/>
          <p:nvPr/>
        </p:nvGrpSpPr>
        <p:grpSpPr>
          <a:xfrm>
            <a:off x="3651735" y="286326"/>
            <a:ext cx="5266778" cy="1163254"/>
            <a:chOff x="-1535283" y="1287960"/>
            <a:chExt cx="11486579" cy="2067200"/>
          </a:xfrm>
        </p:grpSpPr>
        <p:sp>
          <p:nvSpPr>
            <p:cNvPr id="402" name="Google Shape;402;p26"/>
            <p:cNvSpPr/>
            <p:nvPr/>
          </p:nvSpPr>
          <p:spPr>
            <a:xfrm>
              <a:off x="8699476" y="12879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03" name="Google Shape;403;p26"/>
            <p:cNvSpPr/>
            <p:nvPr/>
          </p:nvSpPr>
          <p:spPr>
            <a:xfrm rot="10800000" flipH="1">
              <a:off x="-308909" y="1697039"/>
              <a:ext cx="9030600" cy="1243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04" name="Google Shape;404;p26"/>
            <p:cNvSpPr/>
            <p:nvPr/>
          </p:nvSpPr>
          <p:spPr>
            <a:xfrm rot="10800000" flipH="1">
              <a:off x="8707496"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05" name="Google Shape;405;p26"/>
            <p:cNvSpPr/>
            <p:nvPr/>
          </p:nvSpPr>
          <p:spPr>
            <a:xfrm flipH="1">
              <a:off x="-1535283"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06" name="Google Shape;406;p26"/>
            <p:cNvSpPr/>
            <p:nvPr/>
          </p:nvSpPr>
          <p:spPr>
            <a:xfrm rot="10800000">
              <a:off x="-1535278" y="29408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407" name="Google Shape;407;p26"/>
          <p:cNvSpPr txBox="1">
            <a:spLocks noGrp="1"/>
          </p:cNvSpPr>
          <p:nvPr>
            <p:ph type="ctrTitle" idx="4294967295"/>
          </p:nvPr>
        </p:nvSpPr>
        <p:spPr>
          <a:xfrm>
            <a:off x="4222037" y="516511"/>
            <a:ext cx="4328766" cy="322359"/>
          </a:xfrm>
          <a:prstGeom prst="rect">
            <a:avLst/>
          </a:prstGeom>
        </p:spPr>
        <p:txBody>
          <a:bodyPr spcFirstLastPara="1" wrap="square" lIns="91425" tIns="91425" rIns="91425" bIns="91425" anchor="ctr" anchorCtr="0">
            <a:noAutofit/>
          </a:bodyPr>
          <a:lstStyle/>
          <a:p>
            <a:r>
              <a:rPr lang="en-US" sz="1400" b="0"/>
              <a:t>https://www.kaggle.com/datasets/mitishaagarwal/patient</a:t>
            </a:r>
            <a:endParaRPr lang="en-US"/>
          </a:p>
        </p:txBody>
      </p:sp>
      <p:sp>
        <p:nvSpPr>
          <p:cNvPr id="408" name="Google Shape;408;p26"/>
          <p:cNvSpPr txBox="1">
            <a:spLocks noGrp="1"/>
          </p:cNvSpPr>
          <p:nvPr>
            <p:ph type="subTitle" idx="4294967295"/>
          </p:nvPr>
        </p:nvSpPr>
        <p:spPr>
          <a:xfrm>
            <a:off x="4222037" y="881323"/>
            <a:ext cx="4140673" cy="319409"/>
          </a:xfrm>
          <a:prstGeom prst="rect">
            <a:avLst/>
          </a:prstGeom>
        </p:spPr>
        <p:txBody>
          <a:bodyPr spcFirstLastPara="1" wrap="square" lIns="91425" tIns="91425" rIns="91425" bIns="91425" anchor="ctr" anchorCtr="0">
            <a:noAutofit/>
          </a:bodyPr>
          <a:lstStyle/>
          <a:p>
            <a:pPr marL="0" lvl="0" indent="0" algn="ctr" rtl="0">
              <a:spcBef>
                <a:spcPts val="600"/>
              </a:spcBef>
              <a:spcAft>
                <a:spcPts val="1000"/>
              </a:spcAft>
              <a:buNone/>
            </a:pPr>
            <a:r>
              <a:rPr lang="en-IN" sz="1600" b="1">
                <a:solidFill>
                  <a:srgbClr val="3F5378"/>
                </a:solidFill>
                <a:latin typeface="Roboto Condensed" panose="02000000000000000000" pitchFamily="2" charset="0"/>
                <a:ea typeface="Roboto Condensed" panose="02000000000000000000" pitchFamily="2" charset="0"/>
              </a:rPr>
              <a:t>Data Source</a:t>
            </a:r>
          </a:p>
        </p:txBody>
      </p:sp>
      <p:sp>
        <p:nvSpPr>
          <p:cNvPr id="409" name="Google Shape;409;p26"/>
          <p:cNvSpPr txBox="1">
            <a:spLocks noGrp="1"/>
          </p:cNvSpPr>
          <p:nvPr>
            <p:ph type="ctrTitle" idx="4294967295"/>
          </p:nvPr>
        </p:nvSpPr>
        <p:spPr>
          <a:xfrm>
            <a:off x="3626377" y="2917661"/>
            <a:ext cx="3917100" cy="534600"/>
          </a:xfrm>
          <a:prstGeom prst="rect">
            <a:avLst/>
          </a:prstGeom>
        </p:spPr>
        <p:txBody>
          <a:bodyPr spcFirstLastPara="1" wrap="square" lIns="91425" tIns="91425" rIns="91425" bIns="91425" anchor="ctr" anchorCtr="0">
            <a:noAutofit/>
          </a:bodyPr>
          <a:lstStyle/>
          <a:p>
            <a:pPr algn="ctr"/>
            <a:r>
              <a:rPr lang="en" sz="1800"/>
              <a:t>Across United States</a:t>
            </a:r>
          </a:p>
        </p:txBody>
      </p:sp>
      <p:sp>
        <p:nvSpPr>
          <p:cNvPr id="411" name="Google Shape;411;p26"/>
          <p:cNvSpPr txBox="1">
            <a:spLocks noGrp="1"/>
          </p:cNvSpPr>
          <p:nvPr>
            <p:ph type="ctrTitle" idx="4294967295"/>
          </p:nvPr>
        </p:nvSpPr>
        <p:spPr>
          <a:xfrm>
            <a:off x="1210279" y="1670558"/>
            <a:ext cx="2630064" cy="534600"/>
          </a:xfrm>
          <a:prstGeom prst="rect">
            <a:avLst/>
          </a:prstGeom>
        </p:spPr>
        <p:txBody>
          <a:bodyPr spcFirstLastPara="1" wrap="square" lIns="91425" tIns="91425" rIns="91425" bIns="91425" anchor="ctr" anchorCtr="0">
            <a:noAutofit/>
          </a:bodyPr>
          <a:lstStyle/>
          <a:p>
            <a:pPr algn="ctr"/>
            <a:r>
              <a:rPr lang="en" sz="2400"/>
              <a:t>31.41 MB</a:t>
            </a:r>
          </a:p>
        </p:txBody>
      </p:sp>
      <p:sp>
        <p:nvSpPr>
          <p:cNvPr id="413" name="Google Shape;413;p2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5" name="Picture 5" descr="Logo, icon&#10;&#10;Description automatically generated">
            <a:extLst>
              <a:ext uri="{FF2B5EF4-FFF2-40B4-BE49-F238E27FC236}">
                <a16:creationId xmlns:a16="http://schemas.microsoft.com/office/drawing/2014/main" id="{EBE59346-D306-F940-D7E2-BD291105D4AA}"/>
              </a:ext>
            </a:extLst>
          </p:cNvPr>
          <p:cNvPicPr>
            <a:picLocks noChangeAspect="1"/>
          </p:cNvPicPr>
          <p:nvPr/>
        </p:nvPicPr>
        <p:blipFill>
          <a:blip r:embed="rId3"/>
          <a:stretch>
            <a:fillRect/>
          </a:stretch>
        </p:blipFill>
        <p:spPr>
          <a:xfrm>
            <a:off x="2828605" y="622649"/>
            <a:ext cx="1000822" cy="3842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 name="Google Shape;389;p26">
            <a:extLst>
              <a:ext uri="{FF2B5EF4-FFF2-40B4-BE49-F238E27FC236}">
                <a16:creationId xmlns:a16="http://schemas.microsoft.com/office/drawing/2014/main" id="{F87F3377-7596-0A39-8329-FE56577E479B}"/>
              </a:ext>
            </a:extLst>
          </p:cNvPr>
          <p:cNvGrpSpPr/>
          <p:nvPr/>
        </p:nvGrpSpPr>
        <p:grpSpPr>
          <a:xfrm>
            <a:off x="919685" y="3950433"/>
            <a:ext cx="3529051" cy="1005284"/>
            <a:chOff x="2485503" y="1868871"/>
            <a:chExt cx="11486579" cy="2067200"/>
          </a:xfrm>
        </p:grpSpPr>
        <p:sp>
          <p:nvSpPr>
            <p:cNvPr id="8" name="Google Shape;390;p26">
              <a:extLst>
                <a:ext uri="{FF2B5EF4-FFF2-40B4-BE49-F238E27FC236}">
                  <a16:creationId xmlns:a16="http://schemas.microsoft.com/office/drawing/2014/main" id="{8888072B-643A-AA24-5956-4647AF0E0CE3}"/>
                </a:ext>
              </a:extLst>
            </p:cNvPr>
            <p:cNvSpPr/>
            <p:nvPr/>
          </p:nvSpPr>
          <p:spPr>
            <a:xfrm>
              <a:off x="12720262" y="1868871"/>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Arvo"/>
                <a:ea typeface="Arvo"/>
                <a:cs typeface="Arvo"/>
                <a:sym typeface="Arvo"/>
              </a:endParaRPr>
            </a:p>
          </p:txBody>
        </p:sp>
        <p:sp>
          <p:nvSpPr>
            <p:cNvPr id="9" name="Google Shape;391;p26">
              <a:extLst>
                <a:ext uri="{FF2B5EF4-FFF2-40B4-BE49-F238E27FC236}">
                  <a16:creationId xmlns:a16="http://schemas.microsoft.com/office/drawing/2014/main" id="{C3F20457-5B05-1877-03A1-0E6D16D0DA91}"/>
                </a:ext>
              </a:extLst>
            </p:cNvPr>
            <p:cNvSpPr/>
            <p:nvPr/>
          </p:nvSpPr>
          <p:spPr>
            <a:xfrm rot="10800000" flipH="1">
              <a:off x="3711877" y="2277950"/>
              <a:ext cx="9030600" cy="12438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Arvo"/>
                <a:ea typeface="Arvo"/>
                <a:cs typeface="Arvo"/>
                <a:sym typeface="Arvo"/>
              </a:endParaRPr>
            </a:p>
          </p:txBody>
        </p:sp>
        <p:sp>
          <p:nvSpPr>
            <p:cNvPr id="10" name="Google Shape;392;p26">
              <a:extLst>
                <a:ext uri="{FF2B5EF4-FFF2-40B4-BE49-F238E27FC236}">
                  <a16:creationId xmlns:a16="http://schemas.microsoft.com/office/drawing/2014/main" id="{785AB41A-27F6-25C8-1D93-63F678A54606}"/>
                </a:ext>
              </a:extLst>
            </p:cNvPr>
            <p:cNvSpPr/>
            <p:nvPr/>
          </p:nvSpPr>
          <p:spPr>
            <a:xfrm rot="10800000" flipH="1">
              <a:off x="12728282" y="2277954"/>
              <a:ext cx="1243800" cy="1243800"/>
            </a:xfrm>
            <a:prstGeom prst="rtTriangl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Arvo"/>
                <a:ea typeface="Arvo"/>
                <a:cs typeface="Arvo"/>
                <a:sym typeface="Arvo"/>
              </a:endParaRPr>
            </a:p>
          </p:txBody>
        </p:sp>
        <p:sp>
          <p:nvSpPr>
            <p:cNvPr id="11" name="Google Shape;393;p26">
              <a:extLst>
                <a:ext uri="{FF2B5EF4-FFF2-40B4-BE49-F238E27FC236}">
                  <a16:creationId xmlns:a16="http://schemas.microsoft.com/office/drawing/2014/main" id="{E7A62ECC-C82D-91F7-DB69-C854116D26C5}"/>
                </a:ext>
              </a:extLst>
            </p:cNvPr>
            <p:cNvSpPr/>
            <p:nvPr/>
          </p:nvSpPr>
          <p:spPr>
            <a:xfrm flipH="1">
              <a:off x="2485503" y="2277954"/>
              <a:ext cx="1243800" cy="1243800"/>
            </a:xfrm>
            <a:prstGeom prst="rtTriangl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Arvo"/>
                <a:ea typeface="Arvo"/>
                <a:cs typeface="Arvo"/>
                <a:sym typeface="Arvo"/>
              </a:endParaRPr>
            </a:p>
          </p:txBody>
        </p:sp>
        <p:sp>
          <p:nvSpPr>
            <p:cNvPr id="12" name="Google Shape;394;p26">
              <a:extLst>
                <a:ext uri="{FF2B5EF4-FFF2-40B4-BE49-F238E27FC236}">
                  <a16:creationId xmlns:a16="http://schemas.microsoft.com/office/drawing/2014/main" id="{E5CA41DF-38AA-0699-442D-A1CF2889FB8B}"/>
                </a:ext>
              </a:extLst>
            </p:cNvPr>
            <p:cNvSpPr/>
            <p:nvPr/>
          </p:nvSpPr>
          <p:spPr>
            <a:xfrm rot="10800000">
              <a:off x="2485508" y="3521771"/>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395;p26">
            <a:extLst>
              <a:ext uri="{FF2B5EF4-FFF2-40B4-BE49-F238E27FC236}">
                <a16:creationId xmlns:a16="http://schemas.microsoft.com/office/drawing/2014/main" id="{0FA7E0D3-5B8B-C192-C9ED-AE12E3C443F6}"/>
              </a:ext>
            </a:extLst>
          </p:cNvPr>
          <p:cNvGrpSpPr/>
          <p:nvPr/>
        </p:nvGrpSpPr>
        <p:grpSpPr>
          <a:xfrm>
            <a:off x="519172" y="1696276"/>
            <a:ext cx="4012277" cy="1074974"/>
            <a:chOff x="2053393" y="3507171"/>
            <a:chExt cx="11486579" cy="2067200"/>
          </a:xfrm>
        </p:grpSpPr>
        <p:sp>
          <p:nvSpPr>
            <p:cNvPr id="18" name="Google Shape;396;p26">
              <a:extLst>
                <a:ext uri="{FF2B5EF4-FFF2-40B4-BE49-F238E27FC236}">
                  <a16:creationId xmlns:a16="http://schemas.microsoft.com/office/drawing/2014/main" id="{AB28CD5D-010F-A392-D0B2-E50C78F7D921}"/>
                </a:ext>
              </a:extLst>
            </p:cNvPr>
            <p:cNvSpPr/>
            <p:nvPr/>
          </p:nvSpPr>
          <p:spPr>
            <a:xfrm>
              <a:off x="12288152" y="3507171"/>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Arvo"/>
                <a:ea typeface="Arvo"/>
                <a:cs typeface="Arvo"/>
                <a:sym typeface="Arvo"/>
              </a:endParaRPr>
            </a:p>
          </p:txBody>
        </p:sp>
        <p:sp>
          <p:nvSpPr>
            <p:cNvPr id="19" name="Google Shape;397;p26">
              <a:extLst>
                <a:ext uri="{FF2B5EF4-FFF2-40B4-BE49-F238E27FC236}">
                  <a16:creationId xmlns:a16="http://schemas.microsoft.com/office/drawing/2014/main" id="{C7068E3E-DB8C-AEDF-4F05-6399953BBADD}"/>
                </a:ext>
              </a:extLst>
            </p:cNvPr>
            <p:cNvSpPr/>
            <p:nvPr/>
          </p:nvSpPr>
          <p:spPr>
            <a:xfrm rot="10800000" flipH="1">
              <a:off x="3279767" y="3916250"/>
              <a:ext cx="9030600" cy="12438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Arvo"/>
                <a:ea typeface="Arvo"/>
                <a:cs typeface="Arvo"/>
                <a:sym typeface="Arvo"/>
              </a:endParaRPr>
            </a:p>
          </p:txBody>
        </p:sp>
        <p:sp>
          <p:nvSpPr>
            <p:cNvPr id="20" name="Google Shape;398;p26">
              <a:extLst>
                <a:ext uri="{FF2B5EF4-FFF2-40B4-BE49-F238E27FC236}">
                  <a16:creationId xmlns:a16="http://schemas.microsoft.com/office/drawing/2014/main" id="{DAB6F4CC-EC00-17CD-0357-59AC361B679A}"/>
                </a:ext>
              </a:extLst>
            </p:cNvPr>
            <p:cNvSpPr/>
            <p:nvPr/>
          </p:nvSpPr>
          <p:spPr>
            <a:xfrm rot="10800000" flipH="1">
              <a:off x="12296172" y="3916254"/>
              <a:ext cx="1243800" cy="1243800"/>
            </a:xfrm>
            <a:prstGeom prst="rtTriangl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Arvo"/>
                <a:ea typeface="Arvo"/>
                <a:cs typeface="Arvo"/>
                <a:sym typeface="Arvo"/>
              </a:endParaRPr>
            </a:p>
          </p:txBody>
        </p:sp>
        <p:sp>
          <p:nvSpPr>
            <p:cNvPr id="21" name="Google Shape;399;p26">
              <a:extLst>
                <a:ext uri="{FF2B5EF4-FFF2-40B4-BE49-F238E27FC236}">
                  <a16:creationId xmlns:a16="http://schemas.microsoft.com/office/drawing/2014/main" id="{586E3D08-D940-5964-6D39-0E50A7CBE18C}"/>
                </a:ext>
              </a:extLst>
            </p:cNvPr>
            <p:cNvSpPr/>
            <p:nvPr/>
          </p:nvSpPr>
          <p:spPr>
            <a:xfrm flipH="1">
              <a:off x="2053393" y="3916254"/>
              <a:ext cx="1243800" cy="1243800"/>
            </a:xfrm>
            <a:prstGeom prst="rtTriangl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Arvo"/>
                <a:ea typeface="Arvo"/>
                <a:cs typeface="Arvo"/>
                <a:sym typeface="Arvo"/>
              </a:endParaRPr>
            </a:p>
          </p:txBody>
        </p:sp>
        <p:sp>
          <p:nvSpPr>
            <p:cNvPr id="22" name="Google Shape;400;p26">
              <a:extLst>
                <a:ext uri="{FF2B5EF4-FFF2-40B4-BE49-F238E27FC236}">
                  <a16:creationId xmlns:a16="http://schemas.microsoft.com/office/drawing/2014/main" id="{68232097-BE35-B765-A19F-1894F8B5C226}"/>
                </a:ext>
              </a:extLst>
            </p:cNvPr>
            <p:cNvSpPr/>
            <p:nvPr/>
          </p:nvSpPr>
          <p:spPr>
            <a:xfrm rot="10800000">
              <a:off x="2053398" y="5160071"/>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Arvo"/>
                <a:ea typeface="Arvo"/>
                <a:cs typeface="Arvo"/>
                <a:sym typeface="Arvo"/>
              </a:endParaRPr>
            </a:p>
          </p:txBody>
        </p:sp>
      </p:grpSp>
      <p:pic>
        <p:nvPicPr>
          <p:cNvPr id="25" name="Picture 25" descr="Shape, rectangle&#10;&#10;Description automatically generated">
            <a:extLst>
              <a:ext uri="{FF2B5EF4-FFF2-40B4-BE49-F238E27FC236}">
                <a16:creationId xmlns:a16="http://schemas.microsoft.com/office/drawing/2014/main" id="{B1E58BC7-D9A7-03AB-213C-D5C8DF47A5A1}"/>
              </a:ext>
            </a:extLst>
          </p:cNvPr>
          <p:cNvPicPr>
            <a:picLocks noChangeAspect="1"/>
          </p:cNvPicPr>
          <p:nvPr/>
        </p:nvPicPr>
        <p:blipFill rotWithShape="1">
          <a:blip r:embed="rId4"/>
          <a:srcRect l="17582" t="9677" r="15751" b="16667"/>
          <a:stretch/>
        </p:blipFill>
        <p:spPr>
          <a:xfrm>
            <a:off x="4433231" y="4232213"/>
            <a:ext cx="602943" cy="4572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8" name="Google Shape;410;p26">
            <a:extLst>
              <a:ext uri="{FF2B5EF4-FFF2-40B4-BE49-F238E27FC236}">
                <a16:creationId xmlns:a16="http://schemas.microsoft.com/office/drawing/2014/main" id="{D3120855-5949-B7E2-9095-09583E344AE0}"/>
              </a:ext>
            </a:extLst>
          </p:cNvPr>
          <p:cNvSpPr txBox="1">
            <a:spLocks/>
          </p:cNvSpPr>
          <p:nvPr/>
        </p:nvSpPr>
        <p:spPr>
          <a:xfrm>
            <a:off x="1296466" y="4450976"/>
            <a:ext cx="2773024" cy="3016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spcAft>
                <a:spcPts val="1000"/>
              </a:spcAft>
              <a:buNone/>
            </a:pPr>
            <a:r>
              <a:rPr lang="en-IN" sz="1600" b="1">
                <a:solidFill>
                  <a:srgbClr val="3F5378"/>
                </a:solidFill>
                <a:latin typeface="Roboto Condensed" panose="02000000000000000000" pitchFamily="2" charset="0"/>
                <a:ea typeface="Roboto Condensed" panose="02000000000000000000" pitchFamily="2" charset="0"/>
                <a:cs typeface="Roboto Condensed Light"/>
                <a:sym typeface="Roboto Condensed Light"/>
              </a:rPr>
              <a:t>File Size</a:t>
            </a:r>
          </a:p>
        </p:txBody>
      </p:sp>
      <p:sp>
        <p:nvSpPr>
          <p:cNvPr id="40" name="Google Shape;407;p26">
            <a:extLst>
              <a:ext uri="{FF2B5EF4-FFF2-40B4-BE49-F238E27FC236}">
                <a16:creationId xmlns:a16="http://schemas.microsoft.com/office/drawing/2014/main" id="{DCEE562A-175B-A3D0-DCA2-24B62E4E9D63}"/>
              </a:ext>
            </a:extLst>
          </p:cNvPr>
          <p:cNvSpPr txBox="1">
            <a:spLocks/>
          </p:cNvSpPr>
          <p:nvPr/>
        </p:nvSpPr>
        <p:spPr>
          <a:xfrm>
            <a:off x="1304284" y="4149359"/>
            <a:ext cx="2757388" cy="3016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sz="1400" b="0"/>
              <a:t>31.41 MB</a:t>
            </a:r>
            <a:endParaRPr lang="en-US"/>
          </a:p>
        </p:txBody>
      </p:sp>
      <p:pic>
        <p:nvPicPr>
          <p:cNvPr id="41" name="Picture 41">
            <a:extLst>
              <a:ext uri="{FF2B5EF4-FFF2-40B4-BE49-F238E27FC236}">
                <a16:creationId xmlns:a16="http://schemas.microsoft.com/office/drawing/2014/main" id="{A03F085C-9515-AE2D-B574-CC31BC7DDC3F}"/>
              </a:ext>
            </a:extLst>
          </p:cNvPr>
          <p:cNvPicPr>
            <a:picLocks noChangeAspect="1"/>
          </p:cNvPicPr>
          <p:nvPr/>
        </p:nvPicPr>
        <p:blipFill>
          <a:blip r:embed="rId5">
            <a:extLst>
              <a:ext uri="{BEBA8EAE-BF5A-486C-A8C5-ECC9F3942E4B}">
                <a14:imgProps xmlns:a14="http://schemas.microsoft.com/office/drawing/2010/main">
                  <a14:imgLayer r:embed="rId6">
                    <a14:imgEffect>
                      <a14:artisticPaintStrokes/>
                    </a14:imgEffect>
                  </a14:imgLayer>
                </a14:imgProps>
              </a:ext>
            </a:extLst>
          </a:blip>
          <a:stretch>
            <a:fillRect/>
          </a:stretch>
        </p:blipFill>
        <p:spPr>
          <a:xfrm>
            <a:off x="4612553" y="1954793"/>
            <a:ext cx="894018" cy="5825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2" name="Google Shape;407;p26">
            <a:extLst>
              <a:ext uri="{FF2B5EF4-FFF2-40B4-BE49-F238E27FC236}">
                <a16:creationId xmlns:a16="http://schemas.microsoft.com/office/drawing/2014/main" id="{A8F8C7B6-20B9-FEEC-E493-E48F7C3FB4FC}"/>
              </a:ext>
            </a:extLst>
          </p:cNvPr>
          <p:cNvSpPr txBox="1">
            <a:spLocks/>
          </p:cNvSpPr>
          <p:nvPr/>
        </p:nvSpPr>
        <p:spPr>
          <a:xfrm>
            <a:off x="947546" y="1903701"/>
            <a:ext cx="3274492" cy="3262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sz="1400" b="0"/>
              <a:t>Across United States of America</a:t>
            </a:r>
            <a:endParaRPr lang="en-US"/>
          </a:p>
        </p:txBody>
      </p:sp>
      <p:sp>
        <p:nvSpPr>
          <p:cNvPr id="43" name="Google Shape;410;p26">
            <a:extLst>
              <a:ext uri="{FF2B5EF4-FFF2-40B4-BE49-F238E27FC236}">
                <a16:creationId xmlns:a16="http://schemas.microsoft.com/office/drawing/2014/main" id="{C66B7536-E2AC-9E6A-4F17-C7F5C9A6CBBD}"/>
              </a:ext>
            </a:extLst>
          </p:cNvPr>
          <p:cNvSpPr txBox="1">
            <a:spLocks noGrp="1"/>
          </p:cNvSpPr>
          <p:nvPr/>
        </p:nvSpPr>
        <p:spPr>
          <a:xfrm>
            <a:off x="956433" y="2205158"/>
            <a:ext cx="3154401" cy="3370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lvl="0" indent="0" algn="ctr" rtl="0">
              <a:spcBef>
                <a:spcPts val="600"/>
              </a:spcBef>
              <a:spcAft>
                <a:spcPts val="1000"/>
              </a:spcAft>
              <a:buNone/>
            </a:pPr>
            <a:r>
              <a:rPr lang="en-IN" sz="1600" b="1">
                <a:solidFill>
                  <a:srgbClr val="3F5378"/>
                </a:solidFill>
                <a:latin typeface="Roboto Condensed" panose="02000000000000000000" pitchFamily="2" charset="0"/>
                <a:ea typeface="Roboto Condensed" panose="02000000000000000000" pitchFamily="2" charset="0"/>
                <a:sym typeface="Arial"/>
              </a:rPr>
              <a:t>Location</a:t>
            </a:r>
          </a:p>
        </p:txBody>
      </p:sp>
      <p:sp>
        <p:nvSpPr>
          <p:cNvPr id="3" name="Google Shape;411;p26">
            <a:extLst>
              <a:ext uri="{FF2B5EF4-FFF2-40B4-BE49-F238E27FC236}">
                <a16:creationId xmlns:a16="http://schemas.microsoft.com/office/drawing/2014/main" id="{0E567908-D9D6-7B6D-70CB-D0E9A4A14720}"/>
              </a:ext>
            </a:extLst>
          </p:cNvPr>
          <p:cNvSpPr txBox="1">
            <a:spLocks/>
          </p:cNvSpPr>
          <p:nvPr/>
        </p:nvSpPr>
        <p:spPr>
          <a:xfrm>
            <a:off x="4698752" y="2724348"/>
            <a:ext cx="2630064" cy="534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 sz="2400"/>
              <a:t>31.41 MB</a:t>
            </a:r>
          </a:p>
        </p:txBody>
      </p:sp>
      <p:grpSp>
        <p:nvGrpSpPr>
          <p:cNvPr id="4" name="Google Shape;395;p26">
            <a:extLst>
              <a:ext uri="{FF2B5EF4-FFF2-40B4-BE49-F238E27FC236}">
                <a16:creationId xmlns:a16="http://schemas.microsoft.com/office/drawing/2014/main" id="{4C2891C6-9FB5-E666-F606-BDEFFFA7DEF4}"/>
              </a:ext>
            </a:extLst>
          </p:cNvPr>
          <p:cNvGrpSpPr/>
          <p:nvPr/>
        </p:nvGrpSpPr>
        <p:grpSpPr>
          <a:xfrm>
            <a:off x="4004857" y="2680121"/>
            <a:ext cx="4012277" cy="1074974"/>
            <a:chOff x="2053393" y="3507171"/>
            <a:chExt cx="11486579" cy="2067200"/>
          </a:xfrm>
        </p:grpSpPr>
        <p:sp>
          <p:nvSpPr>
            <p:cNvPr id="6" name="Google Shape;396;p26">
              <a:extLst>
                <a:ext uri="{FF2B5EF4-FFF2-40B4-BE49-F238E27FC236}">
                  <a16:creationId xmlns:a16="http://schemas.microsoft.com/office/drawing/2014/main" id="{1BAA669C-5D21-5276-9EFF-A1FDB4F708C1}"/>
                </a:ext>
              </a:extLst>
            </p:cNvPr>
            <p:cNvSpPr/>
            <p:nvPr/>
          </p:nvSpPr>
          <p:spPr>
            <a:xfrm>
              <a:off x="12288152" y="3507171"/>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Arvo"/>
                <a:ea typeface="Arvo"/>
                <a:cs typeface="Arvo"/>
                <a:sym typeface="Arvo"/>
              </a:endParaRPr>
            </a:p>
          </p:txBody>
        </p:sp>
        <p:sp>
          <p:nvSpPr>
            <p:cNvPr id="13" name="Google Shape;397;p26">
              <a:extLst>
                <a:ext uri="{FF2B5EF4-FFF2-40B4-BE49-F238E27FC236}">
                  <a16:creationId xmlns:a16="http://schemas.microsoft.com/office/drawing/2014/main" id="{0A141F19-6F4E-109C-1BA9-7DD32429B235}"/>
                </a:ext>
              </a:extLst>
            </p:cNvPr>
            <p:cNvSpPr/>
            <p:nvPr/>
          </p:nvSpPr>
          <p:spPr>
            <a:xfrm rot="10800000" flipH="1">
              <a:off x="3279767" y="3916250"/>
              <a:ext cx="9030600" cy="12438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Arvo"/>
                <a:ea typeface="Arvo"/>
                <a:cs typeface="Arvo"/>
                <a:sym typeface="Arvo"/>
              </a:endParaRPr>
            </a:p>
          </p:txBody>
        </p:sp>
        <p:sp>
          <p:nvSpPr>
            <p:cNvPr id="14" name="Google Shape;398;p26">
              <a:extLst>
                <a:ext uri="{FF2B5EF4-FFF2-40B4-BE49-F238E27FC236}">
                  <a16:creationId xmlns:a16="http://schemas.microsoft.com/office/drawing/2014/main" id="{4DA3DB9B-E133-09C8-7008-47A35F11FE40}"/>
                </a:ext>
              </a:extLst>
            </p:cNvPr>
            <p:cNvSpPr/>
            <p:nvPr/>
          </p:nvSpPr>
          <p:spPr>
            <a:xfrm rot="10800000" flipH="1">
              <a:off x="12296172" y="3916254"/>
              <a:ext cx="1243800" cy="1243800"/>
            </a:xfrm>
            <a:prstGeom prst="rtTriangl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Arvo"/>
                <a:ea typeface="Arvo"/>
                <a:cs typeface="Arvo"/>
                <a:sym typeface="Arvo"/>
              </a:endParaRPr>
            </a:p>
          </p:txBody>
        </p:sp>
        <p:sp>
          <p:nvSpPr>
            <p:cNvPr id="15" name="Google Shape;399;p26">
              <a:extLst>
                <a:ext uri="{FF2B5EF4-FFF2-40B4-BE49-F238E27FC236}">
                  <a16:creationId xmlns:a16="http://schemas.microsoft.com/office/drawing/2014/main" id="{E38BCE57-9FC2-BDF5-CA03-CD9321ED74FD}"/>
                </a:ext>
              </a:extLst>
            </p:cNvPr>
            <p:cNvSpPr/>
            <p:nvPr/>
          </p:nvSpPr>
          <p:spPr>
            <a:xfrm flipH="1">
              <a:off x="2053393" y="3916254"/>
              <a:ext cx="1243800" cy="1243800"/>
            </a:xfrm>
            <a:prstGeom prst="rtTriangl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Arvo"/>
                <a:ea typeface="Arvo"/>
                <a:cs typeface="Arvo"/>
                <a:sym typeface="Arvo"/>
              </a:endParaRPr>
            </a:p>
          </p:txBody>
        </p:sp>
        <p:sp>
          <p:nvSpPr>
            <p:cNvPr id="16" name="Google Shape;400;p26">
              <a:extLst>
                <a:ext uri="{FF2B5EF4-FFF2-40B4-BE49-F238E27FC236}">
                  <a16:creationId xmlns:a16="http://schemas.microsoft.com/office/drawing/2014/main" id="{9B70967E-DBB3-6C00-4E97-5DF6349B2991}"/>
                </a:ext>
              </a:extLst>
            </p:cNvPr>
            <p:cNvSpPr/>
            <p:nvPr/>
          </p:nvSpPr>
          <p:spPr>
            <a:xfrm rot="10800000">
              <a:off x="2053398" y="5160071"/>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Arvo"/>
                <a:ea typeface="Arvo"/>
                <a:cs typeface="Arvo"/>
                <a:sym typeface="Arvo"/>
              </a:endParaRPr>
            </a:p>
          </p:txBody>
        </p:sp>
      </p:grpSp>
      <p:sp>
        <p:nvSpPr>
          <p:cNvPr id="24" name="Google Shape;407;p26">
            <a:extLst>
              <a:ext uri="{FF2B5EF4-FFF2-40B4-BE49-F238E27FC236}">
                <a16:creationId xmlns:a16="http://schemas.microsoft.com/office/drawing/2014/main" id="{B794A417-6AFF-E6E5-6B52-ED1F373EA451}"/>
              </a:ext>
            </a:extLst>
          </p:cNvPr>
          <p:cNvSpPr txBox="1">
            <a:spLocks/>
          </p:cNvSpPr>
          <p:nvPr/>
        </p:nvSpPr>
        <p:spPr>
          <a:xfrm>
            <a:off x="4433231" y="2899199"/>
            <a:ext cx="3292104" cy="3307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sz="1400" b="0"/>
              <a:t>3 tables</a:t>
            </a:r>
          </a:p>
        </p:txBody>
      </p:sp>
      <p:sp>
        <p:nvSpPr>
          <p:cNvPr id="32" name="Google Shape;410;p26">
            <a:extLst>
              <a:ext uri="{FF2B5EF4-FFF2-40B4-BE49-F238E27FC236}">
                <a16:creationId xmlns:a16="http://schemas.microsoft.com/office/drawing/2014/main" id="{54DB9F1D-9377-2125-0420-58B09BD21700}"/>
              </a:ext>
            </a:extLst>
          </p:cNvPr>
          <p:cNvSpPr txBox="1">
            <a:spLocks noGrp="1"/>
          </p:cNvSpPr>
          <p:nvPr/>
        </p:nvSpPr>
        <p:spPr>
          <a:xfrm>
            <a:off x="4433230" y="3196026"/>
            <a:ext cx="3154399" cy="3307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spcAft>
                <a:spcPts val="1000"/>
              </a:spcAft>
              <a:buNone/>
            </a:pPr>
            <a:r>
              <a:rPr lang="en-IN" sz="1600" b="1">
                <a:solidFill>
                  <a:srgbClr val="3F5378"/>
                </a:solidFill>
                <a:latin typeface="Roboto Condensed" panose="02000000000000000000" pitchFamily="2" charset="0"/>
                <a:ea typeface="Roboto Condensed" panose="02000000000000000000" pitchFamily="2" charset="0"/>
              </a:rPr>
              <a:t>Number Of Tables</a:t>
            </a:r>
          </a:p>
        </p:txBody>
      </p:sp>
      <p:pic>
        <p:nvPicPr>
          <p:cNvPr id="33" name="Picture 33" descr="Icon&#10;&#10;Description automatically generated">
            <a:extLst>
              <a:ext uri="{FF2B5EF4-FFF2-40B4-BE49-F238E27FC236}">
                <a16:creationId xmlns:a16="http://schemas.microsoft.com/office/drawing/2014/main" id="{A0A7DAD3-B1BA-5959-46FE-0ADB2363040E}"/>
              </a:ext>
            </a:extLst>
          </p:cNvPr>
          <p:cNvPicPr>
            <a:picLocks noChangeAspect="1"/>
          </p:cNvPicPr>
          <p:nvPr/>
        </p:nvPicPr>
        <p:blipFill>
          <a:blip r:embed="rId7"/>
          <a:stretch>
            <a:fillRect/>
          </a:stretch>
        </p:blipFill>
        <p:spPr>
          <a:xfrm>
            <a:off x="3304901" y="2964279"/>
            <a:ext cx="739155" cy="5982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9" name="TextBox 38">
            <a:extLst>
              <a:ext uri="{FF2B5EF4-FFF2-40B4-BE49-F238E27FC236}">
                <a16:creationId xmlns:a16="http://schemas.microsoft.com/office/drawing/2014/main" id="{77A5B443-42EB-1FA4-93EE-EC2B3537CC95}"/>
              </a:ext>
            </a:extLst>
          </p:cNvPr>
          <p:cNvSpPr txBox="1"/>
          <p:nvPr/>
        </p:nvSpPr>
        <p:spPr>
          <a:xfrm>
            <a:off x="0" y="187224"/>
            <a:ext cx="1929653" cy="369332"/>
          </a:xfrm>
          <a:prstGeom prst="rect">
            <a:avLst/>
          </a:prstGeom>
          <a:noFill/>
        </p:spPr>
        <p:txBody>
          <a:bodyPr wrap="square" anchor="t">
            <a:spAutoFit/>
          </a:bodyPr>
          <a:lstStyle/>
          <a:p>
            <a:pPr algn="ctr"/>
            <a:r>
              <a:rPr lang="en" sz="1800" b="1" dirty="0">
                <a:solidFill>
                  <a:schemeClr val="bg1"/>
                </a:solidFill>
                <a:latin typeface="Roboto Condensed" panose="02000000000000000000" pitchFamily="2" charset="0"/>
                <a:ea typeface="Roboto Condensed" panose="02000000000000000000" pitchFamily="2" charset="0"/>
              </a:rPr>
              <a:t>Data Description</a:t>
            </a:r>
            <a:endParaRPr lang="en-IN" sz="1800" b="1" dirty="0">
              <a:solidFill>
                <a:schemeClr val="bg1"/>
              </a:solidFill>
              <a:latin typeface="Roboto Condensed" panose="02000000000000000000" pitchFamily="2" charset="0"/>
              <a:ea typeface="Roboto Condensed" panose="020000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40"/>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 sz="2500"/>
              <a:t>Literature Review</a:t>
            </a:r>
            <a:endParaRPr lang="en-US"/>
          </a:p>
        </p:txBody>
      </p:sp>
      <p:sp>
        <p:nvSpPr>
          <p:cNvPr id="649" name="Google Shape;649;p4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660" name="Google Shape;660;p40"/>
          <p:cNvSpPr/>
          <p:nvPr/>
        </p:nvSpPr>
        <p:spPr>
          <a:xfrm>
            <a:off x="4040381" y="3155166"/>
            <a:ext cx="67235" cy="389130"/>
          </a:xfrm>
          <a:prstGeom prst="rect">
            <a:avLst/>
          </a:prstGeom>
        </p:spPr>
        <p:txBody>
          <a:bodyPr lIns="91440" tIns="45720" rIns="91440" bIns="45720" numCol="1" anchor="t">
            <a:prstTxWarp prst="textPlain">
              <a:avLst/>
            </a:prstTxWarp>
          </a:bodyPr>
          <a:lstStyle/>
          <a:p>
            <a:pPr lvl="0" algn="ctr"/>
            <a:r>
              <a:rPr lang="en-US" b="1">
                <a:solidFill>
                  <a:schemeClr val="lt1"/>
                </a:solidFill>
                <a:latin typeface="Roboto Condensed"/>
              </a:rPr>
              <a:t>I</a:t>
            </a:r>
            <a:endParaRPr lang="en-US" b="1" i="0">
              <a:ln>
                <a:noFill/>
              </a:ln>
              <a:solidFill>
                <a:schemeClr val="lt1"/>
              </a:solidFill>
              <a:latin typeface="Roboto Condensed"/>
            </a:endParaRPr>
          </a:p>
        </p:txBody>
      </p:sp>
      <p:sp>
        <p:nvSpPr>
          <p:cNvPr id="661" name="Google Shape;661;p40"/>
          <p:cNvSpPr/>
          <p:nvPr/>
        </p:nvSpPr>
        <p:spPr>
          <a:xfrm>
            <a:off x="4925001" y="3160230"/>
            <a:ext cx="262801" cy="379002"/>
          </a:xfrm>
          <a:prstGeom prst="rect">
            <a:avLst/>
          </a:prstGeom>
        </p:spPr>
        <p:txBody>
          <a:bodyPr lIns="91440" tIns="45720" rIns="91440" bIns="45720" numCol="1" anchor="t">
            <a:prstTxWarp prst="textPlain">
              <a:avLst/>
            </a:prstTxWarp>
          </a:bodyPr>
          <a:lstStyle/>
          <a:p>
            <a:pPr lvl="0" algn="ctr"/>
            <a:r>
              <a:rPr lang="en-US" b="1">
                <a:solidFill>
                  <a:schemeClr val="lt1"/>
                </a:solidFill>
                <a:latin typeface="Roboto Condensed"/>
              </a:rPr>
              <a:t>F</a:t>
            </a:r>
            <a:endParaRPr lang="en-US" b="1" i="0">
              <a:ln>
                <a:noFill/>
              </a:ln>
              <a:solidFill>
                <a:schemeClr val="lt1"/>
              </a:solidFill>
              <a:latin typeface="Roboto Condensed"/>
            </a:endParaRPr>
          </a:p>
        </p:txBody>
      </p:sp>
      <p:sp>
        <p:nvSpPr>
          <p:cNvPr id="662" name="Google Shape;662;p40"/>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TextBox 671">
            <a:extLst>
              <a:ext uri="{FF2B5EF4-FFF2-40B4-BE49-F238E27FC236}">
                <a16:creationId xmlns:a16="http://schemas.microsoft.com/office/drawing/2014/main" id="{A1292585-1301-E688-2C12-63990EC15FC5}"/>
              </a:ext>
            </a:extLst>
          </p:cNvPr>
          <p:cNvSpPr txBox="1"/>
          <p:nvPr/>
        </p:nvSpPr>
        <p:spPr>
          <a:xfrm>
            <a:off x="653143" y="1632857"/>
            <a:ext cx="628553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i="1" dirty="0">
                <a:latin typeface="Roboto Condensed" panose="02000000000000000000" pitchFamily="2" charset="0"/>
                <a:ea typeface="Roboto Condensed" panose="02000000000000000000" pitchFamily="2" charset="0"/>
              </a:rPr>
              <a:t>Early Detection of In-Patient Deterioration: One Prediction Model Does Not Fit All</a:t>
            </a:r>
          </a:p>
          <a:p>
            <a:pPr marL="285750" indent="-285750">
              <a:buChar char="•"/>
            </a:pPr>
            <a:endParaRPr lang="en-US" i="1" dirty="0">
              <a:latin typeface="Roboto Condensed" panose="02000000000000000000" pitchFamily="2" charset="0"/>
              <a:ea typeface="Roboto Condensed" panose="02000000000000000000" pitchFamily="2" charset="0"/>
            </a:endParaRPr>
          </a:p>
          <a:p>
            <a:pPr marL="285750" indent="-285750">
              <a:buChar char="•"/>
            </a:pPr>
            <a:r>
              <a:rPr lang="en-US" i="1" dirty="0">
                <a:latin typeface="Roboto Condensed" panose="02000000000000000000" pitchFamily="2" charset="0"/>
                <a:ea typeface="Roboto Condensed" panose="02000000000000000000" pitchFamily="2" charset="0"/>
              </a:rPr>
              <a:t>Improving the Prediction of Heart Failure Patients’ Survival Using SMOTE and Effective Data Mining Techniques </a:t>
            </a:r>
          </a:p>
          <a:p>
            <a:endParaRPr lang="en-US" i="1" dirty="0">
              <a:latin typeface="Roboto Condensed" panose="02000000000000000000" pitchFamily="2" charset="0"/>
              <a:ea typeface="Roboto Condensed" panose="02000000000000000000" pitchFamily="2" charset="0"/>
            </a:endParaRPr>
          </a:p>
          <a:p>
            <a:pPr marL="285750" indent="-285750">
              <a:buChar char="•"/>
            </a:pPr>
            <a:r>
              <a:rPr lang="en-US" i="1" dirty="0">
                <a:latin typeface="Roboto Condensed" panose="02000000000000000000" pitchFamily="2" charset="0"/>
                <a:ea typeface="Roboto Condensed" panose="02000000000000000000" pitchFamily="2" charset="0"/>
              </a:rPr>
              <a:t>Machine learning-based early warning system enables accurate mortality risk prediction for COVID-19</a:t>
            </a:r>
          </a:p>
          <a:p>
            <a:endParaRPr lang="en-US" i="1" dirty="0">
              <a:latin typeface="Roboto Condensed" panose="02000000000000000000" pitchFamily="2" charset="0"/>
              <a:ea typeface="Roboto Condensed" panose="02000000000000000000" pitchFamily="2" charset="0"/>
            </a:endParaRPr>
          </a:p>
          <a:p>
            <a:pPr marL="285750" indent="-285750">
              <a:buChar char="•"/>
            </a:pPr>
            <a:r>
              <a:rPr lang="en-US" i="1" dirty="0">
                <a:latin typeface="Roboto Condensed" panose="02000000000000000000" pitchFamily="2" charset="0"/>
                <a:ea typeface="Roboto Condensed" panose="02000000000000000000" pitchFamily="2" charset="0"/>
              </a:rPr>
              <a:t>Early detection of type 2 diabetes mellitus using machine learning-based prediction models </a:t>
            </a:r>
          </a:p>
          <a:p>
            <a:endParaRPr lang="en-US" i="1" u="sng" dirty="0">
              <a:latin typeface="Roboto Condensed" panose="02000000000000000000" pitchFamily="2" charset="0"/>
              <a:ea typeface="Roboto Condensed" panose="02000000000000000000" pitchFamily="2" charset="0"/>
            </a:endParaRPr>
          </a:p>
          <a:p>
            <a:pPr marL="285750" indent="-285750">
              <a:buChar char="•"/>
            </a:pPr>
            <a:endParaRPr lang="en-US" i="1" u="sng" dirty="0">
              <a:latin typeface="Roboto Condensed" panose="02000000000000000000" pitchFamily="2" charset="0"/>
              <a:ea typeface="Roboto Condensed" panose="02000000000000000000" pitchFamily="2" charset="0"/>
            </a:endParaRPr>
          </a:p>
        </p:txBody>
      </p:sp>
      <p:pic>
        <p:nvPicPr>
          <p:cNvPr id="674" name="Picture 4" descr="A picture containing yellow&#10;&#10;Description automatically generated">
            <a:extLst>
              <a:ext uri="{FF2B5EF4-FFF2-40B4-BE49-F238E27FC236}">
                <a16:creationId xmlns:a16="http://schemas.microsoft.com/office/drawing/2014/main" id="{5A3A43DE-783B-A011-4A51-053D579D461D}"/>
              </a:ext>
            </a:extLst>
          </p:cNvPr>
          <p:cNvPicPr>
            <a:picLocks noChangeAspect="1"/>
          </p:cNvPicPr>
          <p:nvPr/>
        </p:nvPicPr>
        <p:blipFill>
          <a:blip r:embed="rId3"/>
          <a:stretch>
            <a:fillRect/>
          </a:stretch>
        </p:blipFill>
        <p:spPr>
          <a:xfrm>
            <a:off x="7000324" y="1708288"/>
            <a:ext cx="1897786" cy="1897529"/>
          </a:xfrm>
          <a:prstGeom prst="rect">
            <a:avLst/>
          </a:prstGeom>
        </p:spPr>
      </p:pic>
    </p:spTree>
    <p:extLst>
      <p:ext uri="{BB962C8B-B14F-4D97-AF65-F5344CB8AC3E}">
        <p14:creationId xmlns:p14="http://schemas.microsoft.com/office/powerpoint/2010/main" val="3804190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 sz="2500"/>
              <a:t>Data Exploration</a:t>
            </a: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8" name="TextBox 1">
            <a:extLst>
              <a:ext uri="{FF2B5EF4-FFF2-40B4-BE49-F238E27FC236}">
                <a16:creationId xmlns:a16="http://schemas.microsoft.com/office/drawing/2014/main" id="{A6B29321-CDBE-3B0B-1549-B0466407F9BD}"/>
              </a:ext>
            </a:extLst>
          </p:cNvPr>
          <p:cNvSpPr txBox="1"/>
          <p:nvPr/>
        </p:nvSpPr>
        <p:spPr>
          <a:xfrm>
            <a:off x="222836" y="2863380"/>
            <a:ext cx="2225218" cy="369332"/>
          </a:xfrm>
          <a:prstGeom prst="rect">
            <a:avLst/>
          </a:prstGeom>
          <a:noFill/>
          <a:ln w="28575">
            <a:solidFill>
              <a:schemeClr val="accent5"/>
            </a:solidFill>
            <a:prstDash val="solid"/>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solidFill>
                  <a:schemeClr val="accent4">
                    <a:lumMod val="50000"/>
                  </a:schemeClr>
                </a:solidFill>
                <a:latin typeface="Roboto Condensed"/>
              </a:rPr>
              <a:t>Survival rate (91.37%)</a:t>
            </a:r>
          </a:p>
        </p:txBody>
      </p:sp>
      <p:sp>
        <p:nvSpPr>
          <p:cNvPr id="10" name="TextBox 1">
            <a:extLst>
              <a:ext uri="{FF2B5EF4-FFF2-40B4-BE49-F238E27FC236}">
                <a16:creationId xmlns:a16="http://schemas.microsoft.com/office/drawing/2014/main" id="{FD42F856-7673-ADB2-08B0-1FB7EBD827DE}"/>
              </a:ext>
            </a:extLst>
          </p:cNvPr>
          <p:cNvSpPr txBox="1"/>
          <p:nvPr/>
        </p:nvSpPr>
        <p:spPr>
          <a:xfrm>
            <a:off x="6323960" y="2378788"/>
            <a:ext cx="1945378" cy="369332"/>
          </a:xfrm>
          <a:prstGeom prst="rect">
            <a:avLst/>
          </a:prstGeom>
          <a:noFill/>
          <a:ln w="28575">
            <a:solidFill>
              <a:schemeClr val="accent5"/>
            </a:solidFill>
            <a:prstDash val="solid"/>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solidFill>
                  <a:schemeClr val="accent4">
                    <a:lumMod val="50000"/>
                  </a:schemeClr>
                </a:solidFill>
                <a:latin typeface="Roboto Condensed"/>
              </a:rPr>
              <a:t>Death rate (8.63%)</a:t>
            </a:r>
          </a:p>
        </p:txBody>
      </p:sp>
      <p:pic>
        <p:nvPicPr>
          <p:cNvPr id="3" name="Picture 3" descr="Chart, pie chart&#10;&#10;Description automatically generated">
            <a:extLst>
              <a:ext uri="{FF2B5EF4-FFF2-40B4-BE49-F238E27FC236}">
                <a16:creationId xmlns:a16="http://schemas.microsoft.com/office/drawing/2014/main" id="{6E90FA78-EA44-051A-0A36-AD93F81023C5}"/>
              </a:ext>
            </a:extLst>
          </p:cNvPr>
          <p:cNvPicPr>
            <a:picLocks noChangeAspect="1"/>
          </p:cNvPicPr>
          <p:nvPr/>
        </p:nvPicPr>
        <p:blipFill>
          <a:blip r:embed="rId3"/>
          <a:stretch>
            <a:fillRect/>
          </a:stretch>
        </p:blipFill>
        <p:spPr>
          <a:xfrm>
            <a:off x="2676861" y="1704107"/>
            <a:ext cx="3395814" cy="2414559"/>
          </a:xfrm>
          <a:prstGeom prst="rect">
            <a:avLst/>
          </a:prstGeom>
          <a:ln>
            <a:noFill/>
          </a:ln>
          <a:effectLst>
            <a:softEdge rad="112500"/>
          </a:effectLst>
        </p:spPr>
      </p:pic>
      <p:cxnSp>
        <p:nvCxnSpPr>
          <p:cNvPr id="9" name="Straight Arrow Connector 8">
            <a:extLst>
              <a:ext uri="{FF2B5EF4-FFF2-40B4-BE49-F238E27FC236}">
                <a16:creationId xmlns:a16="http://schemas.microsoft.com/office/drawing/2014/main" id="{E78B77C1-88B2-686C-0CB1-29D35ABF1032}"/>
              </a:ext>
            </a:extLst>
          </p:cNvPr>
          <p:cNvCxnSpPr>
            <a:cxnSpLocks/>
          </p:cNvCxnSpPr>
          <p:nvPr/>
        </p:nvCxnSpPr>
        <p:spPr>
          <a:xfrm>
            <a:off x="2474259" y="3071098"/>
            <a:ext cx="1690487" cy="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C98A7CF-D807-8664-BDCA-6F9BA04496A2}"/>
              </a:ext>
            </a:extLst>
          </p:cNvPr>
          <p:cNvCxnSpPr>
            <a:cxnSpLocks/>
          </p:cNvCxnSpPr>
          <p:nvPr/>
        </p:nvCxnSpPr>
        <p:spPr>
          <a:xfrm flipH="1">
            <a:off x="4274704" y="2563454"/>
            <a:ext cx="2049256" cy="0"/>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754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 sz="2500"/>
              <a:t>Data Exploration</a:t>
            </a: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descr="Chart, line chart, histogram&#10;&#10;Description automatically generated">
            <a:extLst>
              <a:ext uri="{FF2B5EF4-FFF2-40B4-BE49-F238E27FC236}">
                <a16:creationId xmlns:a16="http://schemas.microsoft.com/office/drawing/2014/main" id="{879E51C8-FB73-745A-174D-EA6E884D0816}"/>
              </a:ext>
            </a:extLst>
          </p:cNvPr>
          <p:cNvPicPr>
            <a:picLocks noChangeAspect="1"/>
          </p:cNvPicPr>
          <p:nvPr/>
        </p:nvPicPr>
        <p:blipFill>
          <a:blip r:embed="rId3"/>
          <a:stretch>
            <a:fillRect/>
          </a:stretch>
        </p:blipFill>
        <p:spPr>
          <a:xfrm>
            <a:off x="300523" y="1448410"/>
            <a:ext cx="5891554" cy="3521639"/>
          </a:xfrm>
          <a:prstGeom prst="rect">
            <a:avLst/>
          </a:prstGeom>
        </p:spPr>
      </p:pic>
      <p:sp>
        <p:nvSpPr>
          <p:cNvPr id="5" name="Oval 4">
            <a:extLst>
              <a:ext uri="{FF2B5EF4-FFF2-40B4-BE49-F238E27FC236}">
                <a16:creationId xmlns:a16="http://schemas.microsoft.com/office/drawing/2014/main" id="{8BE7F437-567C-A923-3431-4BA070B5AC02}"/>
              </a:ext>
            </a:extLst>
          </p:cNvPr>
          <p:cNvSpPr/>
          <p:nvPr/>
        </p:nvSpPr>
        <p:spPr>
          <a:xfrm>
            <a:off x="4572034" y="2468532"/>
            <a:ext cx="223630" cy="2898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332B85-EB20-EC03-FDA4-FB470D9236B5}"/>
              </a:ext>
            </a:extLst>
          </p:cNvPr>
          <p:cNvSpPr/>
          <p:nvPr/>
        </p:nvSpPr>
        <p:spPr>
          <a:xfrm>
            <a:off x="3292972" y="3081605"/>
            <a:ext cx="223630" cy="2898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4B15D0-893A-CAD9-C17C-4ABD6DB18BAA}"/>
              </a:ext>
            </a:extLst>
          </p:cNvPr>
          <p:cNvSpPr/>
          <p:nvPr/>
        </p:nvSpPr>
        <p:spPr>
          <a:xfrm>
            <a:off x="3293033" y="4512305"/>
            <a:ext cx="512486" cy="1656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D2EB24-11A8-FE38-5E34-670F33C291CF}"/>
              </a:ext>
            </a:extLst>
          </p:cNvPr>
          <p:cNvSpPr/>
          <p:nvPr/>
        </p:nvSpPr>
        <p:spPr>
          <a:xfrm>
            <a:off x="4452919" y="4512305"/>
            <a:ext cx="512486" cy="1656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1D1BFEB-76EE-83D3-176C-FBC4A4FF3221}"/>
              </a:ext>
            </a:extLst>
          </p:cNvPr>
          <p:cNvCxnSpPr/>
          <p:nvPr/>
        </p:nvCxnSpPr>
        <p:spPr>
          <a:xfrm flipH="1" flipV="1">
            <a:off x="3530802" y="3232847"/>
            <a:ext cx="2877831" cy="667258"/>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4C6F6D0-1081-3B53-9F23-4C43CABD7F5C}"/>
              </a:ext>
            </a:extLst>
          </p:cNvPr>
          <p:cNvCxnSpPr>
            <a:cxnSpLocks/>
            <a:stCxn id="20" idx="1"/>
          </p:cNvCxnSpPr>
          <p:nvPr/>
        </p:nvCxnSpPr>
        <p:spPr>
          <a:xfrm flipH="1" flipV="1">
            <a:off x="4817322" y="2600379"/>
            <a:ext cx="1589617" cy="7879"/>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55F7876-186F-A5FE-0FBA-A6DC176690F3}"/>
              </a:ext>
            </a:extLst>
          </p:cNvPr>
          <p:cNvSpPr txBox="1"/>
          <p:nvPr/>
        </p:nvSpPr>
        <p:spPr>
          <a:xfrm>
            <a:off x="6418036" y="2135496"/>
            <a:ext cx="2390948" cy="923330"/>
          </a:xfrm>
          <a:prstGeom prst="rect">
            <a:avLst/>
          </a:prstGeom>
          <a:noFill/>
          <a:ln w="28575">
            <a:solidFill>
              <a:schemeClr val="accent5"/>
            </a:solidFill>
            <a:prstDash val="solid"/>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solidFill>
                  <a:schemeClr val="accent4">
                    <a:lumMod val="50000"/>
                  </a:schemeClr>
                </a:solidFill>
                <a:latin typeface="Roboto Condensed"/>
              </a:rPr>
              <a:t>At the age of 80, male patients have high average death rate</a:t>
            </a:r>
          </a:p>
        </p:txBody>
      </p:sp>
      <p:sp>
        <p:nvSpPr>
          <p:cNvPr id="22" name="TextBox 21">
            <a:extLst>
              <a:ext uri="{FF2B5EF4-FFF2-40B4-BE49-F238E27FC236}">
                <a16:creationId xmlns:a16="http://schemas.microsoft.com/office/drawing/2014/main" id="{D52B50E3-8477-C5D4-4E63-7D9A60D5E44C}"/>
              </a:ext>
            </a:extLst>
          </p:cNvPr>
          <p:cNvSpPr txBox="1"/>
          <p:nvPr/>
        </p:nvSpPr>
        <p:spPr>
          <a:xfrm>
            <a:off x="6406776" y="3450461"/>
            <a:ext cx="2402207" cy="923330"/>
          </a:xfrm>
          <a:prstGeom prst="rect">
            <a:avLst/>
          </a:prstGeom>
          <a:noFill/>
          <a:ln w="28575">
            <a:solidFill>
              <a:schemeClr val="accent5"/>
            </a:solidFill>
            <a:prstDash val="solid"/>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solidFill>
                  <a:schemeClr val="accent4">
                    <a:lumMod val="50000"/>
                  </a:schemeClr>
                </a:solidFill>
                <a:latin typeface="Roboto Condensed"/>
              </a:rPr>
              <a:t>At the age of 60, female patients have a high average death rate</a:t>
            </a:r>
            <a:endParaRPr lang="en-US">
              <a:solidFill>
                <a:schemeClr val="accent4">
                  <a:lumMod val="50000"/>
                </a:schemeClr>
              </a:solidFill>
            </a:endParaRPr>
          </a:p>
        </p:txBody>
      </p:sp>
    </p:spTree>
    <p:extLst>
      <p:ext uri="{BB962C8B-B14F-4D97-AF65-F5344CB8AC3E}">
        <p14:creationId xmlns:p14="http://schemas.microsoft.com/office/powerpoint/2010/main" val="3822946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r>
              <a:rPr lang="en" sz="2500"/>
              <a:t>Data Exploration</a:t>
            </a: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descr="Chart, scatter chart&#10;&#10;Description automatically generated">
            <a:extLst>
              <a:ext uri="{FF2B5EF4-FFF2-40B4-BE49-F238E27FC236}">
                <a16:creationId xmlns:a16="http://schemas.microsoft.com/office/drawing/2014/main" id="{5A410670-FD10-3F32-F1EC-B51FD16C0178}"/>
              </a:ext>
            </a:extLst>
          </p:cNvPr>
          <p:cNvPicPr>
            <a:picLocks noChangeAspect="1"/>
          </p:cNvPicPr>
          <p:nvPr/>
        </p:nvPicPr>
        <p:blipFill>
          <a:blip r:embed="rId3"/>
          <a:stretch>
            <a:fillRect/>
          </a:stretch>
        </p:blipFill>
        <p:spPr>
          <a:xfrm>
            <a:off x="211824" y="1840608"/>
            <a:ext cx="5556964" cy="2897985"/>
          </a:xfrm>
          <a:prstGeom prst="rect">
            <a:avLst/>
          </a:prstGeom>
        </p:spPr>
      </p:pic>
      <p:sp>
        <p:nvSpPr>
          <p:cNvPr id="3" name="TextBox 2">
            <a:extLst>
              <a:ext uri="{FF2B5EF4-FFF2-40B4-BE49-F238E27FC236}">
                <a16:creationId xmlns:a16="http://schemas.microsoft.com/office/drawing/2014/main" id="{B883EECE-8C33-1EC9-156C-4A832107DCB4}"/>
              </a:ext>
            </a:extLst>
          </p:cNvPr>
          <p:cNvSpPr txBox="1"/>
          <p:nvPr/>
        </p:nvSpPr>
        <p:spPr>
          <a:xfrm>
            <a:off x="165304" y="1398061"/>
            <a:ext cx="7328589"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accent4">
                    <a:lumMod val="50000"/>
                  </a:schemeClr>
                </a:solidFill>
                <a:latin typeface="Roboto Condensed"/>
              </a:rPr>
              <a:t>The scatter plot describes the average death probability among different age groups admitted patients by ailment type</a:t>
            </a:r>
            <a:endParaRPr lang="en-US" sz="1200">
              <a:solidFill>
                <a:schemeClr val="accent4">
                  <a:lumMod val="50000"/>
                </a:schemeClr>
              </a:solidFill>
            </a:endParaRPr>
          </a:p>
        </p:txBody>
      </p:sp>
      <p:grpSp>
        <p:nvGrpSpPr>
          <p:cNvPr id="7" name="Google Shape;1021;p46">
            <a:extLst>
              <a:ext uri="{FF2B5EF4-FFF2-40B4-BE49-F238E27FC236}">
                <a16:creationId xmlns:a16="http://schemas.microsoft.com/office/drawing/2014/main" id="{07EC1BCF-D5BC-B878-B524-D5819B851502}"/>
              </a:ext>
            </a:extLst>
          </p:cNvPr>
          <p:cNvGrpSpPr/>
          <p:nvPr/>
        </p:nvGrpSpPr>
        <p:grpSpPr>
          <a:xfrm flipH="1">
            <a:off x="5877983" y="2136451"/>
            <a:ext cx="287325" cy="332064"/>
            <a:chOff x="3951850" y="2985350"/>
            <a:chExt cx="407950" cy="416500"/>
          </a:xfrm>
        </p:grpSpPr>
        <p:sp>
          <p:nvSpPr>
            <p:cNvPr id="8" name="Google Shape;1022;p46">
              <a:extLst>
                <a:ext uri="{FF2B5EF4-FFF2-40B4-BE49-F238E27FC236}">
                  <a16:creationId xmlns:a16="http://schemas.microsoft.com/office/drawing/2014/main" id="{1E06DDE2-7320-A334-44B9-C35214595E4F}"/>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23;p46">
              <a:extLst>
                <a:ext uri="{FF2B5EF4-FFF2-40B4-BE49-F238E27FC236}">
                  <a16:creationId xmlns:a16="http://schemas.microsoft.com/office/drawing/2014/main" id="{F3930CD8-CA1F-3C2E-7D31-9338E81C25D7}"/>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4;p46">
              <a:extLst>
                <a:ext uri="{FF2B5EF4-FFF2-40B4-BE49-F238E27FC236}">
                  <a16:creationId xmlns:a16="http://schemas.microsoft.com/office/drawing/2014/main" id="{228F7337-3DED-D1D6-43CD-DB4A66DB2E62}"/>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25;p46">
              <a:extLst>
                <a:ext uri="{FF2B5EF4-FFF2-40B4-BE49-F238E27FC236}">
                  <a16:creationId xmlns:a16="http://schemas.microsoft.com/office/drawing/2014/main" id="{256C726F-EF1F-8380-8F77-750FD00BD122}"/>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5C2AB201-F642-F3C4-06C2-A52A304D9D3B}"/>
              </a:ext>
            </a:extLst>
          </p:cNvPr>
          <p:cNvSpPr txBox="1"/>
          <p:nvPr/>
        </p:nvSpPr>
        <p:spPr>
          <a:xfrm>
            <a:off x="6021646" y="2540862"/>
            <a:ext cx="2910530" cy="1415772"/>
          </a:xfrm>
          <a:prstGeom prst="rect">
            <a:avLst/>
          </a:prstGeom>
          <a:noFill/>
          <a:ln w="28575">
            <a:solidFill>
              <a:schemeClr val="accent5"/>
            </a:solidFill>
            <a:prstDash val="solid"/>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a:solidFill>
                  <a:schemeClr val="accent4">
                    <a:lumMod val="50000"/>
                  </a:schemeClr>
                </a:solidFill>
                <a:latin typeface="Roboto Condensed"/>
                <a:ea typeface="Roboto Condensed"/>
              </a:rPr>
              <a:t>For Example:</a:t>
            </a:r>
          </a:p>
          <a:p>
            <a:r>
              <a:rPr lang="en-US">
                <a:solidFill>
                  <a:schemeClr val="accent4">
                    <a:lumMod val="50000"/>
                  </a:schemeClr>
                </a:solidFill>
                <a:latin typeface="Roboto Condensed Light"/>
                <a:ea typeface="Roboto Condensed"/>
              </a:rPr>
              <a:t>Patients above 60 years (senior citizens) suffer more from Cardiovascular problems compared to other health issues and average death probability for them increases with age.</a:t>
            </a:r>
          </a:p>
        </p:txBody>
      </p:sp>
    </p:spTree>
    <p:extLst>
      <p:ext uri="{BB962C8B-B14F-4D97-AF65-F5344CB8AC3E}">
        <p14:creationId xmlns:p14="http://schemas.microsoft.com/office/powerpoint/2010/main" val="3236591202"/>
      </p:ext>
    </p:extLst>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A985D70D081C43A4C6021A1C11C6D4" ma:contentTypeVersion="10" ma:contentTypeDescription="Create a new document." ma:contentTypeScope="" ma:versionID="ecdffc3c52c0c7140dde3c35c83e69b8">
  <xsd:schema xmlns:xsd="http://www.w3.org/2001/XMLSchema" xmlns:xs="http://www.w3.org/2001/XMLSchema" xmlns:p="http://schemas.microsoft.com/office/2006/metadata/properties" xmlns:ns3="3468e886-5e52-407e-81ea-b684f5278cf2" xmlns:ns4="d408d18f-1166-4c5d-9aff-83365e31a3b9" targetNamespace="http://schemas.microsoft.com/office/2006/metadata/properties" ma:root="true" ma:fieldsID="0063b69694a6bf5a6a119d3a615b0412" ns3:_="" ns4:_="">
    <xsd:import namespace="3468e886-5e52-407e-81ea-b684f5278cf2"/>
    <xsd:import namespace="d408d18f-1166-4c5d-9aff-83365e31a3b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68e886-5e52-407e-81ea-b684f5278c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408d18f-1166-4c5d-9aff-83365e31a3b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336619C-7EAE-4346-BD2C-805AD25A0880}">
  <ds:schemaRefs>
    <ds:schemaRef ds:uri="http://schemas.microsoft.com/sharepoint/v3/contenttype/forms"/>
  </ds:schemaRefs>
</ds:datastoreItem>
</file>

<file path=customXml/itemProps2.xml><?xml version="1.0" encoding="utf-8"?>
<ds:datastoreItem xmlns:ds="http://schemas.openxmlformats.org/officeDocument/2006/customXml" ds:itemID="{6B28C3CC-208A-442F-A1F7-A093CFB8342E}">
  <ds:schemaRefs>
    <ds:schemaRef ds:uri="3468e886-5e52-407e-81ea-b684f5278cf2"/>
    <ds:schemaRef ds:uri="d408d18f-1166-4c5d-9aff-83365e31a3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B9A4037F-B7AF-47B2-B7FB-244312B214C6}">
  <ds:schemaRefs>
    <ds:schemaRef ds:uri="http://schemas.microsoft.com/office/2006/documentManagement/types"/>
    <ds:schemaRef ds:uri="http://purl.org/dc/terms/"/>
    <ds:schemaRef ds:uri="http://www.w3.org/XML/1998/namespace"/>
    <ds:schemaRef ds:uri="3468e886-5e52-407e-81ea-b684f5278cf2"/>
    <ds:schemaRef ds:uri="http://schemas.microsoft.com/office/infopath/2007/PartnerControls"/>
    <ds:schemaRef ds:uri="http://purl.org/dc/elements/1.1/"/>
    <ds:schemaRef ds:uri="http://purl.org/dc/dcmitype/"/>
    <ds:schemaRef ds:uri="http://schemas.openxmlformats.org/package/2006/metadata/core-properties"/>
    <ds:schemaRef ds:uri="d408d18f-1166-4c5d-9aff-83365e31a3b9"/>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3845</Words>
  <Application>Microsoft Office PowerPoint</Application>
  <PresentationFormat>On-screen Show (16:9)</PresentationFormat>
  <Paragraphs>442</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Calibri</vt:lpstr>
      <vt:lpstr>Wingdings</vt:lpstr>
      <vt:lpstr>Times New Roman</vt:lpstr>
      <vt:lpstr>Arvo</vt:lpstr>
      <vt:lpstr>Roboto Condensed</vt:lpstr>
      <vt:lpstr>Roboto Condensed Light</vt:lpstr>
      <vt:lpstr>Arial</vt:lpstr>
      <vt:lpstr>Salerio template</vt:lpstr>
      <vt:lpstr>Patient Survival Prediction  BUAN 5510 01: Capstone (Business Analytics)</vt:lpstr>
      <vt:lpstr>Agenda</vt:lpstr>
      <vt:lpstr>PowerPoint Presentation</vt:lpstr>
      <vt:lpstr>Background Information</vt:lpstr>
      <vt:lpstr>https://www.kaggle.com/datasets/mitishaagarwal/patient</vt:lpstr>
      <vt:lpstr>Literature Review</vt:lpstr>
      <vt:lpstr>Data Exploration</vt:lpstr>
      <vt:lpstr>Data Exploration</vt:lpstr>
      <vt:lpstr>Data Exploration</vt:lpstr>
      <vt:lpstr>PowerPoint Presentation</vt:lpstr>
      <vt:lpstr>Data Preprocessing</vt:lpstr>
      <vt:lpstr>Data Modelling</vt:lpstr>
      <vt:lpstr>Model Accuracy and Run time</vt:lpstr>
      <vt:lpstr>PowerPoint Presentation</vt:lpstr>
      <vt:lpstr>PowerPoint Presentation</vt:lpstr>
      <vt:lpstr>PowerPoint Presentation</vt:lpstr>
      <vt:lpstr>Methodological Contribution</vt:lpstr>
      <vt:lpstr>Non-Technical Stakeholder Management</vt:lpstr>
      <vt:lpstr>Non-Technical Stakeholders Management</vt:lpstr>
      <vt:lpstr>Non-Technical Stakeholders Management</vt:lpstr>
      <vt:lpstr>Conclusion &amp; Recommendations</vt:lpstr>
      <vt:lpstr>Limitations</vt:lpstr>
      <vt:lpstr>Future Scope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Admin</dc:creator>
  <cp:lastModifiedBy>Chhajed, Pratiksha</cp:lastModifiedBy>
  <cp:revision>1</cp:revision>
  <dcterms:modified xsi:type="dcterms:W3CDTF">2022-12-07T00:41:53Z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0x01010061A985D70D081C43A4C6021A1C11C6D4</vt:lpwstr>
  </property>
</Properties>
</file>